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1292" r:id="rId2"/>
    <p:sldId id="1821" r:id="rId3"/>
    <p:sldId id="1752" r:id="rId4"/>
    <p:sldId id="1838" r:id="rId5"/>
    <p:sldId id="1753" r:id="rId6"/>
    <p:sldId id="1853" r:id="rId7"/>
    <p:sldId id="1754" r:id="rId8"/>
    <p:sldId id="1858" r:id="rId9"/>
    <p:sldId id="1822" r:id="rId10"/>
    <p:sldId id="1757" r:id="rId11"/>
    <p:sldId id="1758" r:id="rId12"/>
    <p:sldId id="1856" r:id="rId13"/>
    <p:sldId id="1762" r:id="rId14"/>
    <p:sldId id="1863" r:id="rId15"/>
    <p:sldId id="1864" r:id="rId16"/>
    <p:sldId id="1759" r:id="rId17"/>
    <p:sldId id="1760" r:id="rId18"/>
    <p:sldId id="1761" r:id="rId19"/>
    <p:sldId id="1865" r:id="rId20"/>
    <p:sldId id="1763" r:id="rId21"/>
    <p:sldId id="1764" r:id="rId22"/>
    <p:sldId id="1859" r:id="rId23"/>
    <p:sldId id="1765" r:id="rId24"/>
    <p:sldId id="1766" r:id="rId25"/>
    <p:sldId id="1867" r:id="rId26"/>
    <p:sldId id="1767" r:id="rId27"/>
    <p:sldId id="1861" r:id="rId28"/>
    <p:sldId id="1768" r:id="rId29"/>
    <p:sldId id="1769" r:id="rId30"/>
    <p:sldId id="1770" r:id="rId31"/>
    <p:sldId id="1772" r:id="rId32"/>
    <p:sldId id="1862" r:id="rId33"/>
    <p:sldId id="1823" r:id="rId34"/>
    <p:sldId id="1778" r:id="rId35"/>
    <p:sldId id="1868" r:id="rId36"/>
    <p:sldId id="1869" r:id="rId37"/>
    <p:sldId id="1780" r:id="rId38"/>
    <p:sldId id="1781" r:id="rId39"/>
    <p:sldId id="1782" r:id="rId40"/>
    <p:sldId id="1854" r:id="rId41"/>
    <p:sldId id="1783" r:id="rId42"/>
    <p:sldId id="1855" r:id="rId43"/>
    <p:sldId id="1784" r:id="rId44"/>
    <p:sldId id="1785" r:id="rId45"/>
    <p:sldId id="1857" r:id="rId46"/>
    <p:sldId id="1824" r:id="rId47"/>
    <p:sldId id="1870" r:id="rId48"/>
    <p:sldId id="1871" r:id="rId49"/>
    <p:sldId id="1872" r:id="rId50"/>
    <p:sldId id="1873" r:id="rId51"/>
    <p:sldId id="1874" r:id="rId52"/>
    <p:sldId id="1875" r:id="rId53"/>
    <p:sldId id="1876" r:id="rId54"/>
    <p:sldId id="1877" r:id="rId55"/>
    <p:sldId id="1878" r:id="rId56"/>
    <p:sldId id="1884" r:id="rId57"/>
    <p:sldId id="1879" r:id="rId58"/>
    <p:sldId id="1880" r:id="rId59"/>
    <p:sldId id="1881" r:id="rId60"/>
    <p:sldId id="1882" r:id="rId61"/>
    <p:sldId id="1883" r:id="rId62"/>
    <p:sldId id="1825" r:id="rId63"/>
    <p:sldId id="1799" r:id="rId64"/>
    <p:sldId id="1800" r:id="rId65"/>
    <p:sldId id="1801" r:id="rId66"/>
    <p:sldId id="1895" r:id="rId67"/>
    <p:sldId id="1802" r:id="rId68"/>
    <p:sldId id="1803" r:id="rId69"/>
    <p:sldId id="1896" r:id="rId70"/>
    <p:sldId id="1897" r:id="rId71"/>
    <p:sldId id="1804" r:id="rId72"/>
    <p:sldId id="1805" r:id="rId73"/>
    <p:sldId id="1806" r:id="rId74"/>
    <p:sldId id="1807" r:id="rId75"/>
    <p:sldId id="1826" r:id="rId76"/>
    <p:sldId id="1813" r:id="rId77"/>
    <p:sldId id="1887" r:id="rId78"/>
    <p:sldId id="1885" r:id="rId79"/>
    <p:sldId id="1886" r:id="rId80"/>
    <p:sldId id="1827" r:id="rId81"/>
    <p:sldId id="1815" r:id="rId82"/>
    <p:sldId id="1888" r:id="rId83"/>
    <p:sldId id="1817" r:id="rId84"/>
    <p:sldId id="1889" r:id="rId85"/>
    <p:sldId id="1818" r:id="rId86"/>
    <p:sldId id="1890" r:id="rId87"/>
    <p:sldId id="1891" r:id="rId88"/>
    <p:sldId id="1819" r:id="rId89"/>
    <p:sldId id="1892" r:id="rId90"/>
    <p:sldId id="1820" r:id="rId91"/>
    <p:sldId id="1893" r:id="rId92"/>
    <p:sldId id="1894" r:id="rId93"/>
    <p:sldId id="1837" r:id="rId94"/>
    <p:sldId id="1835" r:id="rId95"/>
    <p:sldId id="1729" r:id="rId96"/>
    <p:sldId id="1898" r:id="rId97"/>
    <p:sldId id="1731" r:id="rId98"/>
    <p:sldId id="1732" r:id="rId99"/>
    <p:sldId id="1734" r:id="rId100"/>
    <p:sldId id="1735" r:id="rId101"/>
    <p:sldId id="1840" r:id="rId102"/>
    <p:sldId id="1841" r:id="rId103"/>
    <p:sldId id="1842" r:id="rId104"/>
    <p:sldId id="1843" r:id="rId105"/>
    <p:sldId id="1844" r:id="rId106"/>
    <p:sldId id="1845" r:id="rId107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  <p:cmAuthor id="2" name="Shang, Jingbo" initials="SJ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CC"/>
    <a:srgbClr val="F0CDB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1" autoAdjust="0"/>
    <p:restoredTop sz="91771" autoAdjust="0"/>
  </p:normalViewPr>
  <p:slideViewPr>
    <p:cSldViewPr snapToGrid="0">
      <p:cViewPr varScale="1">
        <p:scale>
          <a:sx n="127" d="100"/>
          <a:sy n="127" d="100"/>
        </p:scale>
        <p:origin x="79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commentAuthors" Target="comment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6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868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948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223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219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http://cse.msu.edu/~cse802/DecisionTrees.pdf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5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654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489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55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402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6A0700-62D1-4DF1-9C21-09E216332905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6203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754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6A0700-62D1-4DF1-9C21-09E216332905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2340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40B2C22-A77C-4DAF-9C0E-930571BDEE41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56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4D9A1-129C-4562-96D2-C442A5B806E4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533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4D9A1-129C-4562-96D2-C442A5B806E4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069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69DB74-F1D3-4DFC-9789-61FD98E371C3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431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E2F585-E68E-4BA1-BE26-16783875BEB7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690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E2F585-E68E-4BA1-BE26-16783875BEB7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492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A90D65-3361-49DF-9B88-8772BDB9DA9D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18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7D817D-466B-435F-9A4A-AFEE926AA9F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06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38BE43-7FFA-4047-A423-1046C144B80D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07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952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38BE43-7FFA-4047-A423-1046C144B80D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403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80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4107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6647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What</a:t>
            </a:r>
            <a:r>
              <a:rPr lang="en-US" altLang="en-US" baseline="0" dirty="0"/>
              <a:t> is naïve </a:t>
            </a:r>
            <a:r>
              <a:rPr lang="en-US" altLang="en-US" baseline="0" dirty="0" err="1"/>
              <a:t>bayes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4C2BBE-EFD2-41B4-AE3C-60858669F699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35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1282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4C2BBE-EFD2-41B4-AE3C-60858669F699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357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6997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7909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Jiaxin</a:t>
            </a:r>
            <a:r>
              <a:rPr lang="en-US" altLang="zh-CN" dirty="0"/>
              <a:t>: I think we should do the detailed calculation in class???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3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736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838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98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1998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94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7834260C-FF4F-47BF-974E-EABCABD7361D}" type="slidenum">
              <a:rPr lang="en-US" altLang="en-US"/>
              <a:pPr algn="r"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7706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5515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922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8455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0234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5374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3556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17078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7095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39698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99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F7A8D1-D7B4-46FE-A248-78D7DB93A7C4}" type="slidenum">
              <a:rPr lang="en-US" altLang="en-US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660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6309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5AAD565-6035-46DA-B48A-048725748494}" type="slidenum">
              <a:rPr lang="en-US" altLang="en-US"/>
              <a:pPr algn="r"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082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1140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4344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3352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6716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80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4213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0400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8359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306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9417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4788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6486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87595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95558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802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886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063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83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115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94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5633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3481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591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1973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232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2150"/>
            <a:ext cx="6157912" cy="3463925"/>
          </a:xfrm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74466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6627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A1B803-A03C-4AF0-B832-2232D755746A}" type="slidenum">
              <a:rPr lang="en-US" altLang="en-US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207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7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December 8, 2018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December 8, 2018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December 8, 2018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27672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6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4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6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ne.ch/files/live/sites/imi/files/shared/documents/papers/Gini_index_fulltext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mp"/><Relationship Id="rId5" Type="http://schemas.openxmlformats.org/officeDocument/2006/relationships/image" Target="../media/image40.tmp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/>
              <a:t>Chapter 8. </a:t>
            </a:r>
            <a:r>
              <a:rPr lang="en-US" altLang="en-US" sz="3600" dirty="0"/>
              <a:t>Classification: Basic Concepts </a:t>
            </a:r>
          </a:p>
          <a:p>
            <a:r>
              <a:rPr lang="en-US" altLang="zh-CN" dirty="0"/>
              <a:t>Qi Li</a:t>
            </a:r>
            <a:r>
              <a:rPr lang="en-US" dirty="0"/>
              <a:t>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6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sp>
        <p:nvSpPr>
          <p:cNvPr id="12295" name="Rectangle 3"/>
          <p:cNvSpPr>
            <a:spLocks noChangeArrowheads="1"/>
          </p:cNvSpPr>
          <p:nvPr/>
        </p:nvSpPr>
        <p:spPr bwMode="auto">
          <a:xfrm>
            <a:off x="3071144" y="2633593"/>
            <a:ext cx="82935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age?</a:t>
            </a:r>
          </a:p>
        </p:txBody>
      </p:sp>
      <p:sp>
        <p:nvSpPr>
          <p:cNvPr id="12297" name="Rectangle 5"/>
          <p:cNvSpPr>
            <a:spLocks noChangeArrowheads="1"/>
          </p:cNvSpPr>
          <p:nvPr/>
        </p:nvSpPr>
        <p:spPr bwMode="auto">
          <a:xfrm>
            <a:off x="915514" y="4210358"/>
            <a:ext cx="1354250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student?</a:t>
            </a:r>
          </a:p>
        </p:txBody>
      </p:sp>
      <p:sp>
        <p:nvSpPr>
          <p:cNvPr id="12298" name="Rectangle 6"/>
          <p:cNvSpPr>
            <a:spLocks noChangeArrowheads="1"/>
          </p:cNvSpPr>
          <p:nvPr/>
        </p:nvSpPr>
        <p:spPr bwMode="auto">
          <a:xfrm>
            <a:off x="4587066" y="4210358"/>
            <a:ext cx="202048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credit rating?</a:t>
            </a:r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885291" y="3248940"/>
            <a:ext cx="847725" cy="4699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&lt;=30</a:t>
            </a: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278625" y="3252648"/>
            <a:ext cx="668338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&gt;40</a:t>
            </a:r>
          </a:p>
        </p:txBody>
      </p:sp>
      <p:sp>
        <p:nvSpPr>
          <p:cNvPr id="12309" name="Rectangle 25"/>
          <p:cNvSpPr>
            <a:spLocks noChangeArrowheads="1"/>
          </p:cNvSpPr>
          <p:nvPr/>
        </p:nvSpPr>
        <p:spPr bwMode="auto">
          <a:xfrm>
            <a:off x="94561" y="5916195"/>
            <a:ext cx="1211263" cy="4619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Not-buy</a:t>
            </a:r>
          </a:p>
        </p:txBody>
      </p:sp>
      <p:sp>
        <p:nvSpPr>
          <p:cNvPr id="12310" name="Rectangle 27"/>
          <p:cNvSpPr>
            <a:spLocks noChangeArrowheads="1"/>
          </p:cNvSpPr>
          <p:nvPr/>
        </p:nvSpPr>
        <p:spPr bwMode="auto">
          <a:xfrm>
            <a:off x="2383766" y="5911072"/>
            <a:ext cx="698500" cy="46196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Buy</a:t>
            </a:r>
          </a:p>
        </p:txBody>
      </p:sp>
      <p:sp>
        <p:nvSpPr>
          <p:cNvPr id="12311" name="Rectangle 28"/>
          <p:cNvSpPr>
            <a:spLocks noChangeArrowheads="1"/>
          </p:cNvSpPr>
          <p:nvPr/>
        </p:nvSpPr>
        <p:spPr bwMode="auto">
          <a:xfrm>
            <a:off x="6198065" y="5910193"/>
            <a:ext cx="698500" cy="461963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Buy</a:t>
            </a:r>
          </a:p>
        </p:txBody>
      </p:sp>
      <p:sp>
        <p:nvSpPr>
          <p:cNvPr id="12312" name="Rectangle 29"/>
          <p:cNvSpPr>
            <a:spLocks noChangeArrowheads="1"/>
          </p:cNvSpPr>
          <p:nvPr/>
        </p:nvSpPr>
        <p:spPr bwMode="auto">
          <a:xfrm>
            <a:off x="3134735" y="4211133"/>
            <a:ext cx="698909" cy="462307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Buy</a:t>
            </a:r>
          </a:p>
        </p:txBody>
      </p:sp>
      <p:sp>
        <p:nvSpPr>
          <p:cNvPr id="12313" name="Rectangle 30"/>
          <p:cNvSpPr>
            <a:spLocks noChangeArrowheads="1"/>
          </p:cNvSpPr>
          <p:nvPr/>
        </p:nvSpPr>
        <p:spPr bwMode="auto">
          <a:xfrm>
            <a:off x="3316470" y="3753546"/>
            <a:ext cx="10668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31..40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2314" name="Rectangle 62"/>
          <p:cNvSpPr>
            <a:spLocks noChangeArrowheads="1"/>
          </p:cNvSpPr>
          <p:nvPr/>
        </p:nvSpPr>
        <p:spPr bwMode="auto">
          <a:xfrm>
            <a:off x="4026888" y="5911820"/>
            <a:ext cx="1211263" cy="4619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000000"/>
            </a:solidFill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Not-buy</a:t>
            </a:r>
          </a:p>
        </p:txBody>
      </p:sp>
      <p:sp>
        <p:nvSpPr>
          <p:cNvPr id="12315" name="Rectangle 9"/>
          <p:cNvSpPr>
            <a:spLocks noChangeArrowheads="1"/>
          </p:cNvSpPr>
          <p:nvPr/>
        </p:nvSpPr>
        <p:spPr bwMode="auto">
          <a:xfrm>
            <a:off x="6106402" y="5082865"/>
            <a:ext cx="612775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fair</a:t>
            </a:r>
          </a:p>
        </p:txBody>
      </p:sp>
      <p:sp>
        <p:nvSpPr>
          <p:cNvPr id="12316" name="Rectangle 10"/>
          <p:cNvSpPr>
            <a:spLocks noChangeArrowheads="1"/>
          </p:cNvSpPr>
          <p:nvPr/>
        </p:nvSpPr>
        <p:spPr bwMode="auto">
          <a:xfrm>
            <a:off x="3819220" y="5082865"/>
            <a:ext cx="1293813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excellent</a:t>
            </a:r>
          </a:p>
        </p:txBody>
      </p:sp>
      <p:sp>
        <p:nvSpPr>
          <p:cNvPr id="12317" name="Rectangle 8"/>
          <p:cNvSpPr>
            <a:spLocks noChangeArrowheads="1"/>
          </p:cNvSpPr>
          <p:nvPr/>
        </p:nvSpPr>
        <p:spPr bwMode="auto">
          <a:xfrm>
            <a:off x="2288482" y="5084925"/>
            <a:ext cx="596900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2318" name="Rectangle 7"/>
          <p:cNvSpPr>
            <a:spLocks noChangeArrowheads="1"/>
          </p:cNvSpPr>
          <p:nvPr/>
        </p:nvSpPr>
        <p:spPr bwMode="auto">
          <a:xfrm>
            <a:off x="504311" y="5085038"/>
            <a:ext cx="685800" cy="461963"/>
          </a:xfrm>
          <a:prstGeom prst="rect">
            <a:avLst/>
          </a:prstGeom>
          <a:noFill/>
          <a:ln>
            <a:noFill/>
          </a:ln>
          <a:extLst/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8215" y="5965872"/>
            <a:ext cx="4235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</a:t>
            </a:r>
            <a:r>
              <a:rPr lang="en-US" altLang="en-US" sz="2000" dirty="0"/>
              <a:t>The data set is adapted from “Playing Tennis” example of </a:t>
            </a:r>
            <a:r>
              <a:rPr lang="en-US" altLang="en-US" sz="1800" dirty="0"/>
              <a:t>R. Quinlan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Who buys computer?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1EAE0D-8D1B-E040-8BD8-A8A2EE3CD1C7}"/>
              </a:ext>
            </a:extLst>
          </p:cNvPr>
          <p:cNvCxnSpPr>
            <a:stCxn id="12295" idx="2"/>
            <a:endCxn id="12297" idx="0"/>
          </p:cNvCxnSpPr>
          <p:nvPr/>
        </p:nvCxnSpPr>
        <p:spPr>
          <a:xfrm flipH="1">
            <a:off x="1592639" y="3145082"/>
            <a:ext cx="1893183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FC3B3E-1B08-A740-91FB-D7EEDB23FB8B}"/>
              </a:ext>
            </a:extLst>
          </p:cNvPr>
          <p:cNvCxnSpPr>
            <a:stCxn id="12295" idx="2"/>
          </p:cNvCxnSpPr>
          <p:nvPr/>
        </p:nvCxnSpPr>
        <p:spPr>
          <a:xfrm flipH="1">
            <a:off x="3484190" y="3145082"/>
            <a:ext cx="1632" cy="106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3899FF-F2EB-3344-9A91-6FDE48E59570}"/>
              </a:ext>
            </a:extLst>
          </p:cNvPr>
          <p:cNvCxnSpPr>
            <a:cxnSpLocks/>
            <a:stCxn id="12295" idx="2"/>
            <a:endCxn id="12298" idx="0"/>
          </p:cNvCxnSpPr>
          <p:nvPr/>
        </p:nvCxnSpPr>
        <p:spPr>
          <a:xfrm>
            <a:off x="3485822" y="3145082"/>
            <a:ext cx="2111487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412559-B354-FE45-B476-BA60C815BE19}"/>
              </a:ext>
            </a:extLst>
          </p:cNvPr>
          <p:cNvCxnSpPr>
            <a:stCxn id="12297" idx="2"/>
            <a:endCxn id="12309" idx="0"/>
          </p:cNvCxnSpPr>
          <p:nvPr/>
        </p:nvCxnSpPr>
        <p:spPr>
          <a:xfrm flipH="1">
            <a:off x="700193" y="4721847"/>
            <a:ext cx="892446" cy="119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A5F44D-3748-C94E-9837-762125E2086A}"/>
              </a:ext>
            </a:extLst>
          </p:cNvPr>
          <p:cNvCxnSpPr>
            <a:stCxn id="12297" idx="2"/>
            <a:endCxn id="12310" idx="0"/>
          </p:cNvCxnSpPr>
          <p:nvPr/>
        </p:nvCxnSpPr>
        <p:spPr>
          <a:xfrm>
            <a:off x="1592639" y="4721847"/>
            <a:ext cx="1140377" cy="1189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3F2F42-53E1-8A4A-B5DF-1768BDFBE8C4}"/>
              </a:ext>
            </a:extLst>
          </p:cNvPr>
          <p:cNvCxnSpPr>
            <a:stCxn id="12298" idx="2"/>
            <a:endCxn id="12314" idx="0"/>
          </p:cNvCxnSpPr>
          <p:nvPr/>
        </p:nvCxnSpPr>
        <p:spPr>
          <a:xfrm flipH="1">
            <a:off x="4632520" y="4721847"/>
            <a:ext cx="964789" cy="118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AB6471-018A-344A-B4E8-02FF108557E7}"/>
              </a:ext>
            </a:extLst>
          </p:cNvPr>
          <p:cNvCxnSpPr>
            <a:stCxn id="12298" idx="2"/>
            <a:endCxn id="12311" idx="0"/>
          </p:cNvCxnSpPr>
          <p:nvPr/>
        </p:nvCxnSpPr>
        <p:spPr>
          <a:xfrm>
            <a:off x="5597309" y="4721847"/>
            <a:ext cx="950006" cy="11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2951C83-6957-D54A-9C6E-9B37E43EB7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6409" y="1643388"/>
          <a:ext cx="4975361" cy="428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69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326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98672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132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343532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355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423849"/>
      </p:ext>
    </p:extLst>
  </p:cSld>
  <p:clrMapOvr>
    <a:masterClrMapping/>
  </p:clrMapOvr>
  <p:transition>
    <p:zo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102-0284_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36006"/>
            <a:ext cx="12258675" cy="919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1512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1"/>
            <a:ext cx="10972800" cy="5410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Total probability Theorem: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Bayes’ Theorem:</a:t>
            </a:r>
          </a:p>
          <a:p>
            <a:pPr lvl="1" eaLnBrk="1" hangingPunct="1"/>
            <a:r>
              <a:rPr lang="en-US" altLang="en-US" sz="2400" dirty="0"/>
              <a:t>Let </a:t>
            </a:r>
            <a:r>
              <a:rPr lang="en-US" altLang="en-US" sz="2400" b="1" dirty="0"/>
              <a:t>X</a:t>
            </a:r>
            <a:r>
              <a:rPr lang="en-US" altLang="en-US" sz="2400" dirty="0"/>
              <a:t> be a data sample (“</a:t>
            </a:r>
            <a:r>
              <a:rPr lang="en-US" altLang="en-US" sz="2400" i="1" dirty="0"/>
              <a:t>evidence</a:t>
            </a:r>
            <a:r>
              <a:rPr lang="en-US" altLang="en-US" sz="2400" dirty="0"/>
              <a:t>”): class label is unknown</a:t>
            </a:r>
          </a:p>
          <a:p>
            <a:pPr lvl="1" eaLnBrk="1" hangingPunct="1"/>
            <a:r>
              <a:rPr lang="en-US" altLang="en-US" sz="2400" dirty="0"/>
              <a:t>Let H be a </a:t>
            </a:r>
            <a:r>
              <a:rPr lang="en-US" altLang="en-US" sz="2400" i="1" dirty="0"/>
              <a:t>hypothesis</a:t>
            </a:r>
            <a:r>
              <a:rPr lang="en-US" altLang="en-US" sz="2400" dirty="0"/>
              <a:t> that X belongs to class C </a:t>
            </a:r>
          </a:p>
          <a:p>
            <a:pPr lvl="1" eaLnBrk="1" hangingPunct="1"/>
            <a:r>
              <a:rPr lang="en-US" altLang="en-US" sz="2400" dirty="0"/>
              <a:t>Classification is to determine P(H|</a:t>
            </a:r>
            <a:r>
              <a:rPr lang="en-US" altLang="en-US" sz="2400" b="1" dirty="0"/>
              <a:t>X</a:t>
            </a:r>
            <a:r>
              <a:rPr lang="en-US" altLang="en-US" sz="2400" dirty="0"/>
              <a:t>), (i.e., </a:t>
            </a:r>
            <a:r>
              <a:rPr lang="en-US" altLang="en-US" sz="2400" i="1" dirty="0"/>
              <a:t>posteriori probability): </a:t>
            </a:r>
            <a:r>
              <a:rPr lang="en-US" altLang="en-US" sz="2400" dirty="0"/>
              <a:t> the probability that the hypothesis holds given the observed data sample </a:t>
            </a:r>
            <a:r>
              <a:rPr lang="en-US" altLang="en-US" sz="2400" b="1" dirty="0"/>
              <a:t>X</a:t>
            </a:r>
          </a:p>
          <a:p>
            <a:pPr lvl="1" eaLnBrk="1" hangingPunct="1"/>
            <a:r>
              <a:rPr lang="en-US" altLang="en-US" sz="2400" dirty="0"/>
              <a:t>P(H) (</a:t>
            </a:r>
            <a:r>
              <a:rPr lang="en-US" altLang="en-US" sz="2400" i="1" dirty="0"/>
              <a:t>prior probability</a:t>
            </a:r>
            <a:r>
              <a:rPr lang="en-US" altLang="en-US" sz="2400" dirty="0"/>
              <a:t>): the initial probability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regardless of age, income, …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): probability that sample data is observed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|H) (likelihood): the probability of observing the sample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given that the hypothesis holds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</a:t>
            </a:r>
            <a:r>
              <a:rPr lang="en-US" altLang="en-US" sz="2400" dirty="0"/>
              <a:t>Given that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the prob. that X is 31..40, medium income</a:t>
            </a:r>
          </a:p>
        </p:txBody>
      </p:sp>
      <p:graphicFrame>
        <p:nvGraphicFramePr>
          <p:cNvPr id="34821" name="Object 1"/>
          <p:cNvGraphicFramePr>
            <a:graphicFrameLocks noChangeAspect="1"/>
          </p:cNvGraphicFramePr>
          <p:nvPr>
            <p:extLst/>
          </p:nvPr>
        </p:nvGraphicFramePr>
        <p:xfrm>
          <a:off x="5181600" y="1143001"/>
          <a:ext cx="2577794" cy="71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7" name="Equation" r:id="rId4" imgW="2476500" imgH="685800" progId="Equation.3">
                  <p:embed/>
                </p:oleObj>
              </mc:Choice>
              <mc:Fallback>
                <p:oleObj name="Equation" r:id="rId4" imgW="2476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143001"/>
                        <a:ext cx="2577794" cy="714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1"/>
          <p:cNvGraphicFramePr>
            <a:graphicFrameLocks noChangeAspect="1"/>
          </p:cNvGraphicFramePr>
          <p:nvPr>
            <p:extLst/>
          </p:nvPr>
        </p:nvGraphicFramePr>
        <p:xfrm>
          <a:off x="4162426" y="1857375"/>
          <a:ext cx="60801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38" name="Equation" r:id="rId6" imgW="4813300" imgH="558800" progId="Equation.3">
                  <p:embed/>
                </p:oleObj>
              </mc:Choice>
              <mc:Fallback>
                <p:oleObj name="Equation" r:id="rId6" imgW="48133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426" y="1857375"/>
                        <a:ext cx="60801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7620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85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Classification Is to Derive the Maximum Posteriori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10972800" cy="5181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dirty="0"/>
              <a:t>Let D be a training set of tuples and their associated class labels, and each tuple is represented by an n-D attribute vector </a:t>
            </a:r>
            <a:r>
              <a:rPr lang="en-US" altLang="en-US" b="1" dirty="0"/>
              <a:t>X</a:t>
            </a:r>
            <a:r>
              <a:rPr lang="en-US" altLang="en-US" dirty="0"/>
              <a:t> = (x</a:t>
            </a:r>
            <a:r>
              <a:rPr lang="en-US" altLang="en-US" baseline="-25000" dirty="0"/>
              <a:t>1</a:t>
            </a:r>
            <a:r>
              <a:rPr lang="en-US" altLang="en-US" dirty="0"/>
              <a:t>, x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n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Suppose there are </a:t>
            </a:r>
            <a:r>
              <a:rPr lang="en-US" altLang="en-US" i="1" dirty="0"/>
              <a:t>m</a:t>
            </a:r>
            <a:r>
              <a:rPr lang="en-US" altLang="en-US" dirty="0"/>
              <a:t> classes C</a:t>
            </a:r>
            <a:r>
              <a:rPr lang="en-US" altLang="en-US" baseline="-25000" dirty="0"/>
              <a:t>1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, …, C</a:t>
            </a:r>
            <a:r>
              <a:rPr lang="en-US" altLang="en-US" baseline="-25000" dirty="0"/>
              <a:t>m</a:t>
            </a:r>
            <a:r>
              <a:rPr lang="en-US" altLang="en-US" dirty="0"/>
              <a:t>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Classification is to derive the maximum posteriori, i.e., the maximal P(</a:t>
            </a:r>
            <a:r>
              <a:rPr lang="en-US" altLang="en-US" dirty="0" err="1"/>
              <a:t>C</a:t>
            </a:r>
            <a:r>
              <a:rPr lang="en-US" altLang="en-US" baseline="-25000" dirty="0" err="1"/>
              <a:t>i</a:t>
            </a:r>
            <a:r>
              <a:rPr lang="en-US" altLang="en-US" dirty="0" err="1"/>
              <a:t>|</a:t>
            </a:r>
            <a:r>
              <a:rPr lang="en-US" altLang="en-US" b="1" dirty="0" err="1"/>
              <a:t>X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This can be derived from Bayes’ theorem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Since P(X) is constant for all classes, only                                        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needs to be maximized</a:t>
            </a:r>
          </a:p>
        </p:txBody>
      </p:sp>
      <p:graphicFrame>
        <p:nvGraphicFramePr>
          <p:cNvPr id="36869" name="Object 5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5572125" y="3810000"/>
          <a:ext cx="27432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1" name="Equation" r:id="rId4" imgW="2501900" imgH="647700" progId="Equation.3">
                  <p:embed/>
                </p:oleObj>
              </mc:Choice>
              <mc:Fallback>
                <p:oleObj name="Equation" r:id="rId4" imgW="25019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3810000"/>
                        <a:ext cx="27432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7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5422900" y="5322888"/>
          <a:ext cx="28702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2" name="Equation" r:id="rId6" imgW="2450880" imgH="380880" progId="Equation.3">
                  <p:embed/>
                </p:oleObj>
              </mc:Choice>
              <mc:Fallback>
                <p:oleObj name="Equation" r:id="rId6" imgW="24508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322888"/>
                        <a:ext cx="28702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149787"/>
      </p:ext>
    </p:extLst>
  </p:cSld>
  <p:clrMapOvr>
    <a:masterClrMapping/>
  </p:clrMapOvr>
  <p:transition spd="med">
    <p:zo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" y="192493"/>
            <a:ext cx="12012872" cy="738909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Linear Discriminant Analysis (LDA)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sz="2400" dirty="0"/>
                  <a:t>Linear Discriminant Analysis </a:t>
                </a:r>
                <a:r>
                  <a:rPr lang="en-US" sz="2400" b="1" dirty="0"/>
                  <a:t>(</a:t>
                </a:r>
                <a:r>
                  <a:rPr lang="en-US" sz="2400" dirty="0"/>
                  <a:t>LDA) works when the attributes are all continuous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For the categorical attributes, discriminant correspondence analysis is the equivalent technique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Basic Ideas: Project all samples on a line such that different classes are well separated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Example: Suppose we have 2 classes and 2-dimensional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1</a:t>
                </a:r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2</a:t>
                </a:r>
              </a:p>
              <a:p>
                <a:pPr marL="461951" lvl="1" indent="-461951">
                  <a:spcBef>
                    <a:spcPts val="500"/>
                  </a:spcBef>
                  <a:buClr>
                    <a:srgbClr val="0000CC"/>
                  </a:buClr>
                </a:pPr>
                <a:r>
                  <a:rPr lang="en-US" sz="2400" dirty="0"/>
                  <a:t>Let the line direction be given by unit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There are two candidates of projections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Vertical: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0,1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Horizontal: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1,0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Which one looks better?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How to mathematically measure it?</a:t>
                </a:r>
              </a:p>
              <a:p>
                <a:pPr marL="200021" lvl="1" indent="0">
                  <a:buNone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  <a:blipFill rotWithShape="0">
                <a:blip r:embed="rId2"/>
                <a:stretch>
                  <a:fillRect l="-433" t="-905" r="-216" b="-5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88740" y="3449296"/>
            <a:ext cx="3832101" cy="2970959"/>
            <a:chOff x="830358" y="1909481"/>
            <a:chExt cx="4245907" cy="3496253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828801" y="1909482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550895" y="4330958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2164976" y="235323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487706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33700" y="215702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649071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724835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242983" y="343224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69442" y="34389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52582" y="378982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999565" y="1909481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665195" y="5222944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ultiply 16"/>
            <p:cNvSpPr/>
            <p:nvPr/>
          </p:nvSpPr>
          <p:spPr>
            <a:xfrm>
              <a:off x="849408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830358" y="219187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837080" y="2361847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838200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70698" y="3463624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70698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70698" y="375610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2164976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87707" y="5083004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680445" y="508029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005417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46344" y="51001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729318" y="5100675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52582" y="5098056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274262" y="5111131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9319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b="1" dirty="0">
                <a:effectLst/>
              </a:rPr>
              <a:t>Linear Discriminant Analysis)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 is the distance of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the origin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be the means of class 1 and class 2 in the original space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The distance between the means of the projected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Good?  No. Horizontal one may have larger distance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  <a:blipFill rotWithShape="0">
                <a:blip r:embed="rId2"/>
                <a:stretch>
                  <a:fillRect l="-563" t="-793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4" name="Group 3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Multiply 6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Multiply 8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Multiply 9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Multiply 16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140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Normalization needed</a:t>
                </a:r>
              </a:p>
              <a:p>
                <a:r>
                  <a:rPr lang="en-US" sz="2400" dirty="0"/>
                  <a:t>Scatter: Sample variance multiplied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r>
                  <a:rPr lang="en-US" sz="2400" dirty="0"/>
                  <a:t>Fisher’s LDA</a:t>
                </a:r>
              </a:p>
              <a:p>
                <a:pPr lvl="1"/>
                <a:r>
                  <a:rPr lang="en-US" sz="2400" dirty="0"/>
                  <a:t>Maximize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Closed-form optimal solution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18" name="Group 17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Multiply 24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Multiply 34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ultiply 36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Multiply 37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Multiply 41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Multiply 42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Multiply 43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Multiply 18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8041341" y="3200400"/>
            <a:ext cx="779930" cy="12069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439752" y="4926016"/>
            <a:ext cx="1140495" cy="7724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35341" y="3440075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Smaller Scatter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01333" y="5748926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</a:t>
            </a:r>
          </a:p>
          <a:p>
            <a:pPr algn="ctr"/>
            <a:r>
              <a:rPr lang="en-US" dirty="0"/>
              <a:t>Scatter</a:t>
            </a:r>
          </a:p>
        </p:txBody>
      </p:sp>
    </p:spTree>
    <p:extLst>
      <p:ext uri="{BB962C8B-B14F-4D97-AF65-F5344CB8AC3E}">
        <p14:creationId xmlns:p14="http://schemas.microsoft.com/office/powerpoint/2010/main" val="26288034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Advantages</a:t>
                </a:r>
              </a:p>
              <a:p>
                <a:pPr lvl="1"/>
                <a:r>
                  <a:rPr lang="en-US" sz="2400" dirty="0"/>
                  <a:t>Useful for dimension reduction</a:t>
                </a:r>
              </a:p>
              <a:p>
                <a:pPr lvl="1"/>
                <a:r>
                  <a:rPr lang="en-US" sz="2400" dirty="0"/>
                  <a:t>Easy to extend to multi-classes</a:t>
                </a:r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Fisher’s LDA will fail</a:t>
                </a:r>
              </a:p>
              <a:p>
                <a:pPr lvl="1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always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sz="2400" dirty="0"/>
                  <a:t>When classes have large overlap when projected to any 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8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gain, Gini index</a:t>
            </a:r>
            <a:r>
              <a:rPr lang="en-US" altLang="en-US" sz="2400" dirty="0"/>
              <a:t>)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080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80545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1: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2: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 the value A in increasing order:,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the midpoint between </a:t>
            </a:r>
            <a:r>
              <a:rPr lang="en-US" altLang="en-US" sz="2400" i="1" dirty="0"/>
              <a:t>each pair of adjacent values  </a:t>
            </a:r>
          </a:p>
          <a:p>
            <a:pPr lvl="2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is the midpoint between the values of 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and a</a:t>
            </a:r>
            <a:r>
              <a:rPr lang="en-US" altLang="en-US" sz="2400" baseline="-25000" dirty="0"/>
              <a:t>i+1</a:t>
            </a:r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421333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FBF0-468D-4585-94E6-54303DBF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Pro’s and 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B765-ED53-4460-A470-E03689D5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Pro’s</a:t>
            </a:r>
          </a:p>
          <a:p>
            <a:pPr lvl="1"/>
            <a:r>
              <a:rPr lang="en-US" dirty="0"/>
              <a:t>Easy to explain (even for non-expert)</a:t>
            </a:r>
          </a:p>
          <a:p>
            <a:pPr lvl="1"/>
            <a:r>
              <a:rPr lang="en-US" dirty="0"/>
              <a:t>Easy to implement (many software)</a:t>
            </a:r>
          </a:p>
          <a:p>
            <a:pPr lvl="1"/>
            <a:r>
              <a:rPr lang="en-US" dirty="0"/>
              <a:t>Efficient</a:t>
            </a:r>
          </a:p>
          <a:p>
            <a:pPr lvl="1"/>
            <a:r>
              <a:rPr lang="en-US" dirty="0"/>
              <a:t>Can tolerant missing data</a:t>
            </a:r>
          </a:p>
          <a:p>
            <a:pPr lvl="1"/>
            <a:r>
              <a:rPr lang="en-US" dirty="0"/>
              <a:t>White box</a:t>
            </a:r>
          </a:p>
          <a:p>
            <a:pPr lvl="1"/>
            <a:r>
              <a:rPr lang="en-US" dirty="0"/>
              <a:t>No need to normalize data</a:t>
            </a:r>
          </a:p>
          <a:p>
            <a:pPr lvl="1"/>
            <a:r>
              <a:rPr lang="en-US" dirty="0"/>
              <a:t>Non-parametric: No assumption on data distribution, no assumption on attribute independency</a:t>
            </a:r>
          </a:p>
          <a:p>
            <a:pPr lvl="1"/>
            <a:r>
              <a:rPr lang="en-US" dirty="0"/>
              <a:t>Can work on various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120577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2E7E-B4D2-431F-8F89-749E10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E08-5F52-460D-AB2B-FA2C123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Con’s</a:t>
            </a:r>
          </a:p>
          <a:p>
            <a:pPr lvl="1"/>
            <a:r>
              <a:rPr lang="en-US" dirty="0"/>
              <a:t>Unstable. Sensitive to noise</a:t>
            </a:r>
          </a:p>
          <a:p>
            <a:pPr lvl="1"/>
            <a:r>
              <a:rPr lang="en-US" dirty="0"/>
              <a:t>Accuracy may be not good enough (depending on your data)</a:t>
            </a:r>
          </a:p>
          <a:p>
            <a:pPr lvl="1"/>
            <a:r>
              <a:rPr lang="en-US" dirty="0"/>
              <a:t>The optimal splitting is NP. Greedy algorithms are used</a:t>
            </a:r>
          </a:p>
          <a:p>
            <a:pPr lvl="1"/>
            <a:r>
              <a:rPr lang="en-US" dirty="0"/>
              <a:t>Overfitting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1EC-6D51-411A-BF31-0DE351FC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112" y="3495154"/>
            <a:ext cx="3207197" cy="30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8F46E-47A1-4301-BC18-E15ACF1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31" y="3470911"/>
            <a:ext cx="3264068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3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Splitting Measures: Information Gain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5685947"/>
            <a:ext cx="5734050" cy="93915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8465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highest information gain (used in typical decision tree induction algorithm: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/>
          </p:nvPr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7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1536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>
            <p:extLst/>
          </p:nvPr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8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1536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>
            <p:extLst/>
          </p:nvPr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9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1536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57926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</a:t>
            </a:r>
            <a:r>
              <a:rPr lang="en-US" altLang="en-US" sz="4000"/>
              <a:t>Attribute Selection with </a:t>
            </a:r>
            <a:r>
              <a:rPr lang="en-US" altLang="en-US" sz="4000" dirty="0"/>
              <a:t>Information Gain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5546" y="1164035"/>
            <a:ext cx="5276850" cy="68580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P: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N: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“no”</a:t>
            </a:r>
            <a:endParaRPr lang="en-US" altLang="en-US" sz="2400" dirty="0"/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96000" y="4441510"/>
            <a:ext cx="5353053" cy="236545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121328"/>
                </a:solidFill>
              </a:rPr>
              <a:t>            </a:t>
            </a:r>
            <a:r>
              <a:rPr lang="en-US" altLang="en-US" sz="2400" dirty="0">
                <a:solidFill>
                  <a:srgbClr val="121328"/>
                </a:solidFill>
              </a:rPr>
              <a:t>means “age &lt;=30” has 5 out of 14 samples, with 2 </a:t>
            </a:r>
            <a:r>
              <a:rPr lang="en-US" altLang="en-US" sz="2400" dirty="0" err="1">
                <a:solidFill>
                  <a:srgbClr val="121328"/>
                </a:solidFill>
              </a:rPr>
              <a:t>yes’es</a:t>
            </a:r>
            <a:r>
              <a:rPr lang="en-US" altLang="en-US" sz="2400" dirty="0">
                <a:solidFill>
                  <a:srgbClr val="121328"/>
                </a:solidFill>
              </a:rPr>
              <a:t>  and 3 no’s. Hence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</p:txBody>
      </p:sp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8972"/>
              </p:ext>
            </p:extLst>
          </p:nvPr>
        </p:nvGraphicFramePr>
        <p:xfrm>
          <a:off x="6198490" y="2943180"/>
          <a:ext cx="4117977" cy="133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7" name="Equation" r:id="rId4" imgW="2044700" imgH="812800" progId="Equation.3">
                  <p:embed/>
                </p:oleObj>
              </mc:Choice>
              <mc:Fallback>
                <p:oleObj name="Equation" r:id="rId4" imgW="2044700" imgH="812800" progId="Equation.3">
                  <p:embed/>
                  <p:pic>
                    <p:nvPicPr>
                      <p:cNvPr id="163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8490" y="2943180"/>
                        <a:ext cx="4117977" cy="133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902857"/>
              </p:ext>
            </p:extLst>
          </p:nvPr>
        </p:nvGraphicFramePr>
        <p:xfrm>
          <a:off x="6835779" y="5942385"/>
          <a:ext cx="4402530" cy="40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8" name="Equation" r:id="rId6" imgW="2552700" imgH="241300" progId="Equation.3">
                  <p:embed/>
                </p:oleObj>
              </mc:Choice>
              <mc:Fallback>
                <p:oleObj name="Equation" r:id="rId6" imgW="2552700" imgH="241300" progId="Equation.3">
                  <p:embed/>
                  <p:pic>
                    <p:nvPicPr>
                      <p:cNvPr id="1639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9" y="5942385"/>
                        <a:ext cx="4402530" cy="40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1216"/>
              </p:ext>
            </p:extLst>
          </p:nvPr>
        </p:nvGraphicFramePr>
        <p:xfrm>
          <a:off x="5762628" y="4446672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9" name="Equation" r:id="rId8" imgW="583947" imgH="393529" progId="Equation.3">
                  <p:embed/>
                </p:oleObj>
              </mc:Choice>
              <mc:Fallback>
                <p:oleObj name="Equation" r:id="rId8" imgW="583947" imgH="393529" progId="Equation.3">
                  <p:embed/>
                  <p:pic>
                    <p:nvPicPr>
                      <p:cNvPr id="1639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8" y="4446672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1"/>
          <p:cNvGraphicFramePr>
            <a:graphicFrameLocks noChangeAspect="1"/>
          </p:cNvGraphicFramePr>
          <p:nvPr>
            <p:extLst/>
          </p:nvPr>
        </p:nvGraphicFramePr>
        <p:xfrm>
          <a:off x="638175" y="1923674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30" name="Equation" r:id="rId10" imgW="3314700" imgH="393700" progId="Equation.3">
                  <p:embed/>
                </p:oleObj>
              </mc:Choice>
              <mc:Fallback>
                <p:oleObj name="Equation" r:id="rId10" imgW="3314700" imgH="393700" progId="Equation.3">
                  <p:embed/>
                  <p:pic>
                    <p:nvPicPr>
                      <p:cNvPr id="1639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1923674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F81E69-0701-6243-A761-05B215F71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92970"/>
              </p:ext>
            </p:extLst>
          </p:nvPr>
        </p:nvGraphicFramePr>
        <p:xfrm>
          <a:off x="898312" y="2573359"/>
          <a:ext cx="3889588" cy="279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50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698329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2437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868798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050333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53700"/>
              </p:ext>
            </p:extLst>
          </p:nvPr>
        </p:nvGraphicFramePr>
        <p:xfrm>
          <a:off x="1277349" y="5439327"/>
          <a:ext cx="3131513" cy="1155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426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77021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8864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958228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32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, </a:t>
                      </a:r>
                      <a:r>
                        <a:rPr lang="en-US" sz="1800" b="1" baseline="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0.971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58379953-A344-4B88-ACB9-3278D751E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479" y="1120413"/>
            <a:ext cx="829355" cy="511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age?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43902-A5C7-4E2B-9C14-E30C958C6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626" y="1735760"/>
            <a:ext cx="847725" cy="4699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&lt;=30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01BF67-67EC-4729-89B5-A9CDD1F5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960" y="1739468"/>
            <a:ext cx="668338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&gt;40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BDBE0AEF-9C36-43C1-A464-9FEADB6CB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805" y="2240366"/>
            <a:ext cx="106680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31..40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D58773-C333-4772-9C14-099D4178C71B}"/>
              </a:ext>
            </a:extLst>
          </p:cNvPr>
          <p:cNvCxnSpPr>
            <a:stCxn id="14" idx="2"/>
          </p:cNvCxnSpPr>
          <p:nvPr/>
        </p:nvCxnSpPr>
        <p:spPr>
          <a:xfrm flipH="1">
            <a:off x="6778974" y="1631902"/>
            <a:ext cx="1893183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A1E82F-A00D-4407-97AE-5A302DA5EF2B}"/>
              </a:ext>
            </a:extLst>
          </p:cNvPr>
          <p:cNvCxnSpPr>
            <a:stCxn id="14" idx="2"/>
          </p:cNvCxnSpPr>
          <p:nvPr/>
        </p:nvCxnSpPr>
        <p:spPr>
          <a:xfrm flipH="1">
            <a:off x="8670525" y="1631902"/>
            <a:ext cx="1632" cy="106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1A0B00-5FEA-43D7-A2E7-5271725738C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672157" y="1631902"/>
            <a:ext cx="2111487" cy="106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53904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</a:t>
            </a:r>
            <a:r>
              <a:rPr lang="en-US" altLang="en-US" sz="4000"/>
              <a:t>Attribute Selection with </a:t>
            </a:r>
            <a:r>
              <a:rPr lang="en-US" altLang="en-US" sz="4000" dirty="0"/>
              <a:t>Information Gain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5546" y="1164035"/>
            <a:ext cx="5276850" cy="68580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P: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N: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“no”</a:t>
            </a:r>
            <a:endParaRPr lang="en-US" altLang="en-US" sz="2400" dirty="0"/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783763" y="4445002"/>
            <a:ext cx="5353053" cy="2365451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en-US" sz="2400" dirty="0">
                <a:solidFill>
                  <a:srgbClr val="121328"/>
                </a:solidFill>
              </a:rPr>
              <a:t>Similarly, we can get</a:t>
            </a:r>
          </a:p>
        </p:txBody>
      </p:sp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285895"/>
              </p:ext>
            </p:extLst>
          </p:nvPr>
        </p:nvGraphicFramePr>
        <p:xfrm>
          <a:off x="7387226" y="5420961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0" name="Equation" r:id="rId4" imgW="3594100" imgH="1193800" progId="Equation.3">
                  <p:embed/>
                </p:oleObj>
              </mc:Choice>
              <mc:Fallback>
                <p:oleObj name="Equation" r:id="rId4" imgW="3594100" imgH="1193800" progId="Equation.3">
                  <p:embed/>
                  <p:pic>
                    <p:nvPicPr>
                      <p:cNvPr id="1639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7226" y="5420961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F81E69-0701-6243-A761-05B215F71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00357"/>
              </p:ext>
            </p:extLst>
          </p:nvPr>
        </p:nvGraphicFramePr>
        <p:xfrm>
          <a:off x="5570700" y="1164034"/>
          <a:ext cx="5777783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199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1037332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9274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290555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560216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22832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23268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55DB3D-81CE-0A44-B720-EE9596082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33121"/>
              </p:ext>
            </p:extLst>
          </p:nvPr>
        </p:nvGraphicFramePr>
        <p:xfrm>
          <a:off x="921488" y="2020626"/>
          <a:ext cx="3650512" cy="1155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831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786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027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7039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32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income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, </a:t>
                      </a:r>
                      <a:r>
                        <a:rPr lang="en-US" sz="1800" b="1" baseline="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low</a:t>
                      </a:r>
                      <a:endParaRPr lang="en-US" sz="1800" dirty="0"/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CB5F134-5AE7-4A68-8A28-E9890D26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20541"/>
              </p:ext>
            </p:extLst>
          </p:nvPr>
        </p:nvGraphicFramePr>
        <p:xfrm>
          <a:off x="921488" y="3597788"/>
          <a:ext cx="3650512" cy="88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831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7861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802781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7039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32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, </a:t>
                      </a:r>
                      <a:r>
                        <a:rPr lang="en-US" sz="1800" b="1" baseline="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3B24DA5-A22A-4DE6-B6FA-3B16451E3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04746"/>
              </p:ext>
            </p:extLst>
          </p:nvPr>
        </p:nvGraphicFramePr>
        <p:xfrm>
          <a:off x="921488" y="5033184"/>
          <a:ext cx="5670697" cy="881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718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1394735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124703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735206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</a:tblGrid>
              <a:tr h="332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I(p</a:t>
                      </a:r>
                      <a:r>
                        <a:rPr lang="en-US" sz="1800" b="1" baseline="-2500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 , </a:t>
                      </a:r>
                      <a:r>
                        <a:rPr lang="en-US" sz="1800" b="1" baseline="0" dirty="0" err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US" sz="1800" b="1" baseline="-250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8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excellent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55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?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45355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Additional </a:t>
            </a:r>
            <a:r>
              <a:rPr lang="en-US" altLang="en-US" sz="2400" dirty="0"/>
              <a:t>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00837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 (e.g. ID)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maximum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income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(income) = 0.029/1.557 = 0.019</a:t>
                </a:r>
              </a:p>
            </p:txBody>
          </p:sp>
        </mc:Choice>
        <mc:Fallback xmlns=""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4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18437" name="Object 2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574761"/>
      </p:ext>
    </p:extLst>
  </p:cSld>
  <p:clrMapOvr>
    <a:masterClrMapping/>
  </p:clrMapOvr>
  <p:transition spd="med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219075"/>
            <a:ext cx="11074400" cy="771525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Another Measure: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60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Gini index (or Gini impurity): Used in CART, and also in IBM </a:t>
                </a:r>
                <a:r>
                  <a:rPr lang="en-US" altLang="en-US" dirty="0" err="1"/>
                  <a:t>IntelligentMiner</a:t>
                </a:r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CART is a binary tree</a:t>
                </a:r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 If a data 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contains examples from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classes, </a:t>
                </a:r>
                <a:r>
                  <a:rPr lang="en-US" altLang="en-US" dirty="0" err="1"/>
                  <a:t>gini</a:t>
                </a:r>
                <a:r>
                  <a:rPr lang="en-US" altLang="en-US" dirty="0"/>
                  <a:t> index,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en-US" b="0" dirty="0"/>
              </a:p>
              <a:p>
                <a:pPr lvl="3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dirty="0"/>
                  <a:t>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i="1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What is the range of Gini index?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altLang="en-US" dirty="0"/>
                  <a:t>The minimum= 0, meaning pure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altLang="en-US" dirty="0"/>
                  <a:t>The maximum=?  What is the case that Gini index reach the maximum?</a:t>
                </a:r>
              </a:p>
              <a:p>
                <a:pPr lvl="1">
                  <a:spcAft>
                    <a:spcPts val="200"/>
                  </a:spcAft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Ans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wer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split,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(1/n,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1/n,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….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1/n),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(1/n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1/n)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1-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1/n</a:t>
                </a:r>
                <a:endParaRPr lang="en-US" altLang="en-US" dirty="0"/>
              </a:p>
            </p:txBody>
          </p:sp>
        </mc:Choice>
        <mc:Fallback>
          <p:sp>
            <p:nvSpPr>
              <p:cNvPr id="19460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blipFill>
                <a:blip r:embed="rId3"/>
                <a:stretch>
                  <a:fillRect l="-354" t="-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551272"/>
      </p:ext>
    </p:extLst>
  </p:cSld>
  <p:clrMapOvr>
    <a:masterClrMapping/>
  </p:clrMapOvr>
  <p:transition spd="med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219075"/>
            <a:ext cx="11074400" cy="771525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Another Measure: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60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If a data set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dirty="0"/>
                  <a:t> is split on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dirty="0"/>
                  <a:t> into two subsets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the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𝑔𝑖𝑛𝑖</m:t>
                    </m:r>
                  </m:oMath>
                </a14:m>
                <a:r>
                  <a:rPr lang="en-US" altLang="en-US" dirty="0"/>
                  <a:t> index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i="1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i="1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Reduction in Impurity: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The attribute provides the smallest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(or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the largest reduction in impurity</a:t>
                </a:r>
                <a:r>
                  <a:rPr lang="en-US" altLang="en-US" dirty="0"/>
                  <a:t>)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is chosen </a:t>
                </a:r>
                <a:r>
                  <a:rPr lang="en-US" altLang="en-US" dirty="0"/>
                  <a:t>to split the node (</a:t>
                </a:r>
                <a:r>
                  <a:rPr lang="en-US" altLang="en-US" i="1" dirty="0">
                    <a:solidFill>
                      <a:srgbClr val="CC0000"/>
                    </a:solidFill>
                  </a:rPr>
                  <a:t>need to enumerate all the possible splitting points for each attribute</a:t>
                </a:r>
                <a:r>
                  <a:rPr lang="en-US" altLang="en-US" dirty="0"/>
                  <a:t>)</a:t>
                </a:r>
              </a:p>
            </p:txBody>
          </p:sp>
        </mc:Choice>
        <mc:Fallback>
          <p:sp>
            <p:nvSpPr>
              <p:cNvPr id="19460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blipFill>
                <a:blip r:embed="rId3"/>
                <a:stretch>
                  <a:fillRect l="-354" t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487633"/>
      </p:ext>
    </p:extLst>
  </p:cSld>
  <p:clrMapOvr>
    <a:masterClrMapping/>
  </p:clrMapOvr>
  <p:transition spd="med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33350"/>
            <a:ext cx="11074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Computation of Gini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Example:  D has 9 tuples in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 and 5 in “no”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eaLnBrk="1" hangingPunct="1"/>
                <a:r>
                  <a:rPr lang="en-US" altLang="en-US" dirty="0"/>
                  <a:t>Suppose the attribute income partitions D into 10 in D</a:t>
                </a:r>
                <a:r>
                  <a:rPr lang="en-US" altLang="en-US" baseline="-25000" dirty="0"/>
                  <a:t>1</a:t>
                </a:r>
                <a:r>
                  <a:rPr lang="en-US" altLang="en-US" dirty="0"/>
                  <a:t>: {low, medium} and 4 in D</a:t>
                </a:r>
                <a:r>
                  <a:rPr lang="en-US" altLang="en-US" baseline="-25000" dirty="0"/>
                  <a:t>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62228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=0.443</m:t>
                      </m:r>
                    </m:oMath>
                  </m:oMathPara>
                </a14:m>
                <a:endParaRPr lang="en-US" altLang="en-US" b="0" dirty="0"/>
              </a:p>
              <a:p>
                <a:pPr lvl="1"/>
                <a:r>
                  <a:rPr lang="en-US" altLang="en-US" dirty="0"/>
                  <a:t>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low,high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0.458; 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medium,high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0.450</a:t>
                </a:r>
              </a:p>
              <a:p>
                <a:pPr lvl="1"/>
                <a:r>
                  <a:rPr lang="en-US" altLang="en-US" dirty="0"/>
                  <a:t>Thus, split on the {</a:t>
                </a:r>
                <a:r>
                  <a:rPr lang="en-US" altLang="en-US" dirty="0" err="1"/>
                  <a:t>low,medium</a:t>
                </a:r>
                <a:r>
                  <a:rPr lang="en-US" altLang="en-US" dirty="0"/>
                  <a:t>} (and {high}) since it has the lowest Gini index</a:t>
                </a:r>
              </a:p>
            </p:txBody>
          </p:sp>
        </mc:Choice>
        <mc:Fallback xmlns="">
          <p:sp>
            <p:nvSpPr>
              <p:cNvPr id="20484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  <a:blipFill>
                <a:blip r:embed="rId4"/>
                <a:stretch>
                  <a:fillRect l="-385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5" name="Object 2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1649909" y="1507789"/>
          <a:ext cx="4274235" cy="652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9" name="Equation" r:id="rId5" imgW="2222500" imgH="469900" progId="Equation.3">
                  <p:embed/>
                </p:oleObj>
              </mc:Choice>
              <mc:Fallback>
                <p:oleObj name="Equation" r:id="rId5" imgW="2222500" imgH="469900" progId="Equation.3">
                  <p:embed/>
                  <p:pic>
                    <p:nvPicPr>
                      <p:cNvPr id="2048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909" y="1507789"/>
                        <a:ext cx="4274235" cy="652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962532"/>
      </p:ext>
    </p:extLst>
  </p:cSld>
  <p:clrMapOvr>
    <a:masterClrMapping/>
  </p:clrMapOvr>
  <p:transition spd="med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110871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Comparing Three Attribute Selection Measures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10868026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The three measures, in general, return good results but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Information gain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towards multivalued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Gain ratio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prefer unbalanced splits in which one partition is much smaller than the others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Gini index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 multivalued attributes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has difficulty when # of classes is large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favor tests that result in equal-sized partitions and purity in both partitions</a:t>
            </a:r>
          </a:p>
        </p:txBody>
      </p:sp>
    </p:spTree>
    <p:extLst>
      <p:ext uri="{BB962C8B-B14F-4D97-AF65-F5344CB8AC3E}">
        <p14:creationId xmlns:p14="http://schemas.microsoft.com/office/powerpoint/2010/main" val="303266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110871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Comparing Three Attribute Selection Measures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10868026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fontAlgn="base"/>
            <a:r>
              <a:rPr lang="en-US" dirty="0"/>
              <a:t>In reality</a:t>
            </a:r>
            <a:endParaRPr lang="en-US" u="sng" dirty="0">
              <a:hlinkClick r:id="rId3"/>
            </a:endParaRPr>
          </a:p>
          <a:p>
            <a:pPr fontAlgn="base"/>
            <a:r>
              <a:rPr lang="en-US" u="sng" dirty="0">
                <a:hlinkClick r:id="rId3"/>
              </a:rPr>
              <a:t>Theoretical comparison between the </a:t>
            </a:r>
            <a:r>
              <a:rPr lang="en-US" u="sng" dirty="0" err="1">
                <a:hlinkClick r:id="rId3"/>
              </a:rPr>
              <a:t>gini</a:t>
            </a:r>
            <a:r>
              <a:rPr lang="en-US" u="sng" dirty="0">
                <a:hlinkClick r:id="rId3"/>
              </a:rPr>
              <a:t> index and information gain criteria</a:t>
            </a:r>
            <a:endParaRPr lang="en-US" dirty="0"/>
          </a:p>
          <a:p>
            <a:pPr fontAlgn="base"/>
            <a:r>
              <a:rPr lang="en-US" dirty="0"/>
              <a:t>It only matters in 2% of the cases.</a:t>
            </a:r>
          </a:p>
          <a:p>
            <a:pPr fontAlgn="base"/>
            <a:r>
              <a:rPr lang="en-US" dirty="0"/>
              <a:t>Entropy might be a little slower to compute (because </a:t>
            </a:r>
            <a:r>
              <a:rPr lang="en-US"/>
              <a:t>of the logarithm</a:t>
            </a:r>
            <a:r>
              <a:rPr lang="en-US" dirty="0"/>
              <a:t>).</a:t>
            </a:r>
          </a:p>
          <a:p>
            <a:pPr eaLnBrk="1" hangingPunct="1">
              <a:lnSpc>
                <a:spcPct val="11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878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Other Attribute Selection Measures</a:t>
            </a:r>
            <a:endParaRPr lang="en-US" altLang="en-US" sz="28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808" y="1129137"/>
            <a:ext cx="10752971" cy="548894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sz="2400" u="sng" dirty="0"/>
              <a:t>Minimal Description Length (MDL) principle</a:t>
            </a:r>
            <a:r>
              <a:rPr lang="en-US" altLang="en-US" sz="2400" dirty="0"/>
              <a:t>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Philosophy: The simplest solution is preferred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The best tree as the one that requires the fewest # of bits to both (1) encode the tree, and (2) encode the exceptions to the tree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u="sng" dirty="0"/>
              <a:t>CHAID</a:t>
            </a:r>
            <a:r>
              <a:rPr lang="en-US" altLang="en-US" sz="2400" dirty="0"/>
              <a:t>: a popular decision tree algorithm, measure based on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for independence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Multivariate splits (partition based on multiple variable combinations)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u="sng" dirty="0"/>
              <a:t>CART</a:t>
            </a:r>
            <a:r>
              <a:rPr lang="en-US" altLang="en-US" sz="2400" dirty="0"/>
              <a:t>: finds multivariate splits based on a linear combination of attributes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There are many other measures proposed in research and applications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E.g., G-statistics, C-SEP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Which attribute selection measure is the best?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dirty="0"/>
              <a:t> Most give good results, none is significantly superior than others</a:t>
            </a:r>
          </a:p>
        </p:txBody>
      </p:sp>
    </p:spTree>
    <p:extLst>
      <p:ext uri="{BB962C8B-B14F-4D97-AF65-F5344CB8AC3E}">
        <p14:creationId xmlns:p14="http://schemas.microsoft.com/office/powerpoint/2010/main" val="47601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305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Overfitting and Tree Pruning</a:t>
            </a:r>
            <a:endParaRPr lang="en-US" altLang="en-US" sz="280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313" y="1247774"/>
            <a:ext cx="9615488" cy="5324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Overfitting</a:t>
            </a:r>
            <a:r>
              <a:rPr lang="en-US" altLang="en-US" sz="2400" dirty="0"/>
              <a:t>:  An induced tree may </a:t>
            </a:r>
            <a:r>
              <a:rPr lang="en-US" altLang="en-US" sz="2400" dirty="0" err="1"/>
              <a:t>overfit</a:t>
            </a:r>
            <a:r>
              <a:rPr lang="en-US" altLang="en-US" sz="2400" dirty="0"/>
              <a:t> the training data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Too many branches, some may reflect anomalies due to noise or outliers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Poor accuracy for unseen samples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81" y="1166751"/>
            <a:ext cx="2300993" cy="2300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10C5DA-0D90-B847-9DC9-5CABA7F20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26"/>
          <a:stretch/>
        </p:blipFill>
        <p:spPr>
          <a:xfrm>
            <a:off x="1905000" y="3245918"/>
            <a:ext cx="6792923" cy="34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6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305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Overfitting and Tree Pruning</a:t>
            </a:r>
            <a:endParaRPr lang="en-US" altLang="en-US" sz="280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313" y="1247774"/>
            <a:ext cx="9615488" cy="5324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Two approaches to avoid overfitting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Use a cross-validation set to compute the errors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/>
              <a:t>Pre-pruning</a:t>
            </a:r>
            <a:r>
              <a:rPr lang="en-US" altLang="en-US" sz="2400" dirty="0"/>
              <a:t> (Early stop): Stop splitting if the cross-validation error does not decrease </a:t>
            </a:r>
            <a:r>
              <a:rPr lang="en-US" altLang="en-US" sz="2400" i="1" dirty="0"/>
              <a:t>significantly enough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Efficient but prone to under-fit (stop too early)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/>
              <a:t>Post-pruning</a:t>
            </a:r>
            <a:r>
              <a:rPr lang="en-US" altLang="en-US" sz="2400" dirty="0"/>
              <a:t>: After the full tree is constructed, prune back to the point where the cross-validation error is minimum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Extra computations but mathematically rigorous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be used alone, in combination, or not at all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For different purposes (accuracy, efficiency, interpretability)</a:t>
            </a:r>
          </a:p>
          <a:p>
            <a:pPr lvl="2">
              <a:spcAft>
                <a:spcPts val="6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800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7276"/>
            <a:ext cx="12192000" cy="1036638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Classification in Large Databases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123342"/>
            <a:ext cx="10991850" cy="537051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Classification—a classical problem extensively studied by statisticians and machine learning researchers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Scalability: Classifying data sets with millions of examples and hundreds of attributes with reasonable speed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Why is decision tree induction popular?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Relatively fast learning speed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Convertible to simple and easy to understand classification rules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Easy to be adapted to database system implementations (e.g., using SQL)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Comparable classification accuracy with other methods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Easy to ensemble, i.e., random forests, </a:t>
            </a:r>
            <a:r>
              <a:rPr lang="en-US" altLang="en-US" sz="2400" dirty="0" err="1"/>
              <a:t>xgboost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28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05241" y="3294672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3458454" y="3676381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15194" y="3443079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Model </a:t>
              </a:r>
            </a:p>
            <a:p>
              <a:pPr algn="ctr" eaLnBrk="1" hangingPunct="1"/>
              <a:r>
                <a:rPr lang="en-US" altLang="zh-CN" sz="18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1800" b="1" dirty="0"/>
                <a:t>Prediction </a:t>
              </a:r>
            </a:p>
            <a:p>
              <a:pPr algn="ctr" eaLnBrk="1" hangingPunct="1"/>
              <a:r>
                <a:rPr lang="en-US" altLang="zh-CN" sz="1800" b="1" dirty="0"/>
                <a:t>Model 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7237E6-1A66-3848-8EAB-5DEFC2B9FB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1587" y="3818112"/>
          <a:ext cx="3889588" cy="279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50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698329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2437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868798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050333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85726"/>
            <a:ext cx="12192000" cy="860416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RainForest</a:t>
            </a:r>
            <a:r>
              <a:rPr lang="en-US" altLang="en-US" sz="4000" dirty="0"/>
              <a:t>: A Scalable Classification Framework </a:t>
            </a:r>
            <a:endParaRPr lang="en-US" altLang="ko-KR" sz="4000" dirty="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66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93593" y="1058761"/>
            <a:ext cx="10755983" cy="21257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 criteria that determine the quality of the tree can be computed separately </a:t>
            </a:r>
          </a:p>
          <a:p>
            <a:pPr lvl="1"/>
            <a:r>
              <a:rPr lang="en-US" altLang="en-US" sz="2400" dirty="0"/>
              <a:t>Builds an AVC-list</a:t>
            </a:r>
            <a:r>
              <a:rPr lang="en-US" altLang="ko-KR" sz="2400" b="1" dirty="0">
                <a:ea typeface="Gulim" panose="020B0600000101010101" pitchFamily="34" charset="-127"/>
              </a:rPr>
              <a:t>: AVC (Attribute, Value, </a:t>
            </a:r>
            <a:r>
              <a:rPr lang="en-US" altLang="ko-KR" sz="2400" b="1" dirty="0" err="1">
                <a:ea typeface="Gulim" panose="020B0600000101010101" pitchFamily="34" charset="-127"/>
              </a:rPr>
              <a:t>Class_label</a:t>
            </a:r>
            <a:r>
              <a:rPr lang="en-US" altLang="ko-KR" sz="2400" b="1" dirty="0">
                <a:ea typeface="Gulim" panose="020B0600000101010101" pitchFamily="34" charset="-127"/>
              </a:rPr>
              <a:t>) </a:t>
            </a:r>
          </a:p>
          <a:p>
            <a:r>
              <a:rPr lang="en-US" altLang="ko-KR" sz="2400" b="1" dirty="0">
                <a:ea typeface="Gulim" panose="020B0600000101010101" pitchFamily="34" charset="-127"/>
              </a:rPr>
              <a:t>AVC-set  </a:t>
            </a:r>
            <a:r>
              <a:rPr lang="en-US" altLang="ko-KR" sz="2400" dirty="0">
                <a:ea typeface="Gulim" panose="020B0600000101010101" pitchFamily="34" charset="-127"/>
              </a:rPr>
              <a:t>(of an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Projection of training dataset onto the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and class label where counts of individual class label are aggregated</a:t>
            </a:r>
          </a:p>
          <a:p>
            <a:pPr lvl="1"/>
            <a:endParaRPr lang="en-US" altLang="ko-KR" sz="2400" b="1" dirty="0"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34962" y="6440814"/>
            <a:ext cx="146470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Its AVC Sets</a:t>
            </a:r>
            <a:endParaRPr lang="en-US" sz="2000" dirty="0"/>
          </a:p>
        </p:txBody>
      </p:sp>
      <p:graphicFrame>
        <p:nvGraphicFramePr>
          <p:cNvPr id="6" name="Group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872327"/>
              </p:ext>
            </p:extLst>
          </p:nvPr>
        </p:nvGraphicFramePr>
        <p:xfrm>
          <a:off x="6915091" y="3366418"/>
          <a:ext cx="1981200" cy="14478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Age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8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&lt;=30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31..40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&gt;40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9548247"/>
              </p:ext>
            </p:extLst>
          </p:nvPr>
        </p:nvGraphicFramePr>
        <p:xfrm>
          <a:off x="9014806" y="3393518"/>
          <a:ext cx="2171699" cy="1447800"/>
        </p:xfrm>
        <a:graphic>
          <a:graphicData uri="http://schemas.openxmlformats.org/drawingml/2006/table">
            <a:tbl>
              <a:tblPr/>
              <a:tblGrid>
                <a:gridCol w="84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income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high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medium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low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29"/>
          <p:cNvSpPr>
            <a:spLocks noChangeArrowheads="1"/>
          </p:cNvSpPr>
          <p:nvPr/>
        </p:nvSpPr>
        <p:spPr bwMode="auto">
          <a:xfrm>
            <a:off x="7070879" y="2939167"/>
            <a:ext cx="162371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Age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9" name="Rectangle 129"/>
          <p:cNvSpPr>
            <a:spLocks noChangeArrowheads="1"/>
          </p:cNvSpPr>
          <p:nvPr/>
        </p:nvSpPr>
        <p:spPr bwMode="auto">
          <a:xfrm>
            <a:off x="9128658" y="2979841"/>
            <a:ext cx="194399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Income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0" name="Group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300495"/>
              </p:ext>
            </p:extLst>
          </p:nvPr>
        </p:nvGraphicFramePr>
        <p:xfrm>
          <a:off x="6915091" y="5308770"/>
          <a:ext cx="2124076" cy="1158240"/>
        </p:xfrm>
        <a:graphic>
          <a:graphicData uri="http://schemas.openxmlformats.org/drawingml/2006/table">
            <a:tbl>
              <a:tblPr/>
              <a:tblGrid>
                <a:gridCol w="837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student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6853713" y="4943882"/>
            <a:ext cx="1983748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Student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2" name="Group 1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7041348"/>
              </p:ext>
            </p:extLst>
          </p:nvPr>
        </p:nvGraphicFramePr>
        <p:xfrm>
          <a:off x="9100545" y="5297894"/>
          <a:ext cx="2190750" cy="115824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6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Credit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rating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fair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57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excellent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9"/>
          <p:cNvSpPr>
            <a:spLocks noChangeArrowheads="1"/>
          </p:cNvSpPr>
          <p:nvPr/>
        </p:nvSpPr>
        <p:spPr bwMode="auto">
          <a:xfrm>
            <a:off x="8837461" y="4943882"/>
            <a:ext cx="2545440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 err="1">
                <a:latin typeface="+mn-lt"/>
                <a:ea typeface="Gulim" panose="020B0600000101010101" pitchFamily="34" charset="-127"/>
              </a:rPr>
              <a:t>Credit_Rating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14" name="Rectangle 3075"/>
          <p:cNvSpPr txBox="1">
            <a:spLocks noChangeArrowheads="1"/>
          </p:cNvSpPr>
          <p:nvPr/>
        </p:nvSpPr>
        <p:spPr>
          <a:xfrm>
            <a:off x="693593" y="3184523"/>
            <a:ext cx="2708140" cy="270336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Gulim" panose="020B0600000101010101" pitchFamily="34" charset="-127"/>
              </a:rPr>
              <a:t>AVC-group  </a:t>
            </a:r>
            <a:r>
              <a:rPr lang="en-US" altLang="ko-KR" sz="2400" dirty="0">
                <a:ea typeface="Gulim" panose="020B0600000101010101" pitchFamily="34" charset="-127"/>
              </a:rPr>
              <a:t>(of a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Set of AVC-sets of all predictor attributes at the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b="1" dirty="0">
                <a:ea typeface="Gulim" panose="020B0600000101010101" pitchFamily="34" charset="-127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4116" y="6407938"/>
            <a:ext cx="221661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The Training Data</a:t>
            </a:r>
            <a:endParaRPr lang="en-US" sz="20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C7E5480-1EBA-844A-814C-6AB7CD2F9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855206"/>
              </p:ext>
            </p:extLst>
          </p:nvPr>
        </p:nvGraphicFramePr>
        <p:xfrm>
          <a:off x="3342161" y="3282717"/>
          <a:ext cx="3482192" cy="279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750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698329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624378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868798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642937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12813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buys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1863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1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8771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Visualization of a Decision Tree (in </a:t>
            </a:r>
            <a:r>
              <a:rPr lang="en-US" altLang="en-US" sz="4000" dirty="0" err="1"/>
              <a:t>scikit</a:t>
            </a:r>
            <a:r>
              <a:rPr lang="en-US" altLang="en-US" sz="4000" dirty="0"/>
              <a:t>-learn)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DC16D-9640-B04E-8CF3-8EC083C6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52" y="1310552"/>
            <a:ext cx="6870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0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8771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Visualization of a 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5EA30A-A7E1-D043-B4AC-D09FDE14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345" y="1189515"/>
            <a:ext cx="6773206" cy="56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93127" y="2375332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 rotWithShape="1"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Bayes’ Theorem Example 1: Cancer Tests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" y="1374309"/>
            <a:ext cx="6642100" cy="1257300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7218879" y="1252022"/>
            <a:ext cx="6877264" cy="137958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Only 1% people have cancer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How accurate is the test?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80%? 99%? 1%?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" y="2969231"/>
            <a:ext cx="6873982" cy="1521800"/>
          </a:xfrm>
          <a:prstGeom prst="rect">
            <a:avLst/>
          </a:prstGeom>
        </p:spPr>
      </p:pic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7597310" y="2969231"/>
            <a:ext cx="4382357" cy="137958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P(XH) = P(X|H)P(H)</a:t>
            </a:r>
          </a:p>
          <a:p>
            <a:r>
              <a:rPr lang="en-US" altLang="en-US" sz="2400" dirty="0"/>
              <a:t>Chance of true positive is thus </a:t>
            </a:r>
          </a:p>
          <a:p>
            <a:pPr marL="0" indent="0">
              <a:buNone/>
            </a:pPr>
            <a:r>
              <a:rPr lang="en-US" altLang="en-US" sz="2400" dirty="0"/>
              <a:t>1%*80% = 0.008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804379" y="4580561"/>
            <a:ext cx="10373903" cy="16558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According to Bayes’ Theorem, P(H|X) = P(X|H)P(H)/P(X), </a:t>
            </a:r>
            <a:r>
              <a:rPr lang="en-US" altLang="en-US" sz="2400" dirty="0">
                <a:solidFill>
                  <a:srgbClr val="FF0000"/>
                </a:solidFill>
              </a:rPr>
              <a:t>the chance of having a cancer given positive test results is</a:t>
            </a:r>
          </a:p>
          <a:p>
            <a:pPr marL="0" indent="0">
              <a:buNone/>
            </a:pPr>
            <a:r>
              <a:rPr lang="en-US" altLang="en-US" sz="2400" dirty="0"/>
              <a:t> True </a:t>
            </a:r>
            <a:r>
              <a:rPr lang="en-US" altLang="en-US" sz="2400" dirty="0" err="1"/>
              <a:t>pos</a:t>
            </a:r>
            <a:r>
              <a:rPr lang="en-US" altLang="en-US" sz="2400" dirty="0"/>
              <a:t> / (True </a:t>
            </a:r>
            <a:r>
              <a:rPr lang="en-US" altLang="en-US" sz="2400" dirty="0" err="1"/>
              <a:t>pos</a:t>
            </a:r>
            <a:r>
              <a:rPr lang="en-US" altLang="en-US" sz="2400" dirty="0"/>
              <a:t> + False </a:t>
            </a:r>
            <a:r>
              <a:rPr lang="en-US" altLang="en-US" sz="2400" dirty="0" err="1"/>
              <a:t>pos</a:t>
            </a:r>
            <a:r>
              <a:rPr lang="en-US" altLang="en-US" sz="2400" dirty="0"/>
              <a:t>) = 0.008 / (0.008+0.09504) = 7.76%</a:t>
            </a:r>
          </a:p>
          <a:p>
            <a:r>
              <a:rPr lang="en-US" altLang="en-US" sz="2400" dirty="0"/>
              <a:t>The Theorem lets us correct for the skewness introduced by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879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15101" y="152400"/>
            <a:ext cx="8202202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 Example 2: Picnic Day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804378" y="1169828"/>
            <a:ext cx="10373903" cy="214872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The morning is cloudy </a:t>
            </a:r>
            <a:r>
              <a:rPr lang="en-US" altLang="en-US" sz="2400" dirty="0">
                <a:sym typeface="Wingdings"/>
              </a:rPr>
              <a:t></a:t>
            </a:r>
          </a:p>
          <a:p>
            <a:r>
              <a:rPr lang="en-US" altLang="en-US" sz="2400" dirty="0"/>
              <a:t>What is the chance of rain?</a:t>
            </a:r>
          </a:p>
          <a:p>
            <a:r>
              <a:rPr lang="en-US" altLang="en-US" sz="2400" dirty="0"/>
              <a:t>50% of all rainy days start off cloudy.</a:t>
            </a:r>
          </a:p>
          <a:p>
            <a:r>
              <a:rPr lang="en-US" altLang="en-US" sz="2400" dirty="0"/>
              <a:t>Cloudy mornings are common (40% of days start cloudy)</a:t>
            </a:r>
          </a:p>
          <a:p>
            <a:r>
              <a:rPr lang="en-US" altLang="en-US" sz="2400" dirty="0"/>
              <a:t>This is usually a dry month (only 3 of 30 days tend to be rainy)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804378" y="4010610"/>
            <a:ext cx="10754048" cy="16558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Again, the chance of rain is probably not as high as expected </a:t>
            </a:r>
            <a:r>
              <a:rPr lang="en-US" altLang="en-US" sz="2400" dirty="0">
                <a:sym typeface="Wingdings"/>
              </a:rPr>
              <a:t></a:t>
            </a:r>
          </a:p>
          <a:p>
            <a:r>
              <a:rPr lang="en-US" altLang="en-US" sz="2400" dirty="0">
                <a:sym typeface="Wingdings"/>
              </a:rPr>
              <a:t>Bayes’ Theorem allows us to tell back and forth between posterior and likelihood</a:t>
            </a:r>
          </a:p>
          <a:p>
            <a:pPr marL="0" indent="0">
              <a:buNone/>
            </a:pPr>
            <a:r>
              <a:rPr lang="en-US" altLang="en-US" sz="2400" dirty="0">
                <a:sym typeface="Wingdings"/>
              </a:rPr>
              <a:t>(</a:t>
            </a:r>
            <a:r>
              <a:rPr lang="en-US" altLang="en-US" sz="2400" i="1" dirty="0">
                <a:sym typeface="Wingdings"/>
              </a:rPr>
              <a:t>e.g.</a:t>
            </a:r>
            <a:r>
              <a:rPr lang="en-US" altLang="en-US" sz="2400" dirty="0">
                <a:sym typeface="Wingdings"/>
              </a:rPr>
              <a:t>, P(Rain | Cloud) and P(Cloud | Rain)), tests and reality, which is the most important trick in Bayesian Inference</a:t>
            </a:r>
            <a:endParaRPr lang="en-US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404261" y="2504751"/>
            <a:ext cx="242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P(Cloud) = 40%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93656" y="2912496"/>
            <a:ext cx="236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P(Rain) = 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1329" y="208810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P(Cloud | Rain) = 50%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4527" y="3354702"/>
            <a:ext cx="1053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P(Rain | Cloud) = P(Rain) P(Cloud | Rain) / P(Cloud) = 10% * 50% / 40% = 12.5%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5913" y="1608363"/>
            <a:ext cx="326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P(Rain | Cloud) = ?</a:t>
            </a:r>
          </a:p>
        </p:txBody>
      </p:sp>
    </p:spTree>
    <p:extLst>
      <p:ext uri="{BB962C8B-B14F-4D97-AF65-F5344CB8AC3E}">
        <p14:creationId xmlns:p14="http://schemas.microsoft.com/office/powerpoint/2010/main" val="12592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Naïve Bayes Classifier: Making a Naïve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Based on the Bayes’ Theorem, we can derive a Bayes Classifier to compute the posterior probability of classifying an object X to a class C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= P(x1|C)P(x2|x1,C)...P(xn|x1,...,C)P(C)</a:t>
                </a:r>
              </a:p>
              <a:p>
                <a:pPr lvl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A naïve assumption to simplify the complex dependencies: </a:t>
                </a:r>
                <a:r>
                  <a:rPr lang="en-US" altLang="en-US" i="1" dirty="0"/>
                  <a:t>features are conditionally independent!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P (C|X)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en-US" dirty="0"/>
                  <a:t> P(X|C)P</a:t>
                </a:r>
                <a:r>
                  <a:rPr lang="de-DE" altLang="en-US" dirty="0"/>
                  <a:t>(C) ≈ P(x1|C)P(x2|C)...P(</a:t>
                </a:r>
                <a:r>
                  <a:rPr lang="de-DE" altLang="en-US" dirty="0" err="1"/>
                  <a:t>xn|C</a:t>
                </a:r>
                <a:r>
                  <a:rPr lang="de-DE" altLang="en-US" dirty="0"/>
                  <a:t>)P(C)</a:t>
                </a:r>
              </a:p>
              <a:p>
                <a:pPr lvl="1">
                  <a:spcAft>
                    <a:spcPts val="600"/>
                  </a:spcAft>
                </a:pPr>
                <a:endParaRPr lang="de-DE" altLang="en-US" dirty="0"/>
              </a:p>
              <a:p>
                <a:pPr>
                  <a:spcAft>
                    <a:spcPts val="600"/>
                  </a:spcAft>
                </a:pPr>
                <a:r>
                  <a:rPr lang="de-DE" altLang="en-US" dirty="0"/>
                  <a:t>Super </a:t>
                </a:r>
                <a:r>
                  <a:rPr lang="de-DE" altLang="en-US" dirty="0" err="1"/>
                  <a:t>efficient</a:t>
                </a:r>
                <a:r>
                  <a:rPr lang="de-DE" altLang="en-US" dirty="0"/>
                  <a:t>: </a:t>
                </a:r>
                <a:r>
                  <a:rPr lang="de-DE" altLang="en-US" dirty="0" err="1"/>
                  <a:t>each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feature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only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conditions</a:t>
                </a:r>
                <a:r>
                  <a:rPr lang="de-DE" altLang="en-US" dirty="0"/>
                  <a:t> on </a:t>
                </a:r>
                <a:r>
                  <a:rPr lang="de-DE" altLang="en-US" dirty="0" err="1"/>
                  <a:t>the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class</a:t>
                </a:r>
                <a:r>
                  <a:rPr lang="de-DE" altLang="en-US" dirty="0"/>
                  <a:t> (</a:t>
                </a:r>
                <a:r>
                  <a:rPr lang="de-DE" altLang="en-US" dirty="0" err="1"/>
                  <a:t>boils</a:t>
                </a:r>
                <a:r>
                  <a:rPr lang="de-DE" altLang="en-US" dirty="0"/>
                  <a:t> down </a:t>
                </a:r>
                <a:r>
                  <a:rPr lang="de-DE" altLang="en-US" dirty="0" err="1"/>
                  <a:t>to</a:t>
                </a:r>
                <a:r>
                  <a:rPr lang="de-DE" altLang="en-US" dirty="0"/>
                  <a:t> sample </a:t>
                </a:r>
                <a:r>
                  <a:rPr lang="de-DE" altLang="en-US" dirty="0" err="1"/>
                  <a:t>counting</a:t>
                </a:r>
                <a:r>
                  <a:rPr lang="de-DE" altLang="en-US" dirty="0"/>
                  <a:t>)</a:t>
                </a:r>
              </a:p>
              <a:p>
                <a:pPr>
                  <a:spcAft>
                    <a:spcPts val="600"/>
                  </a:spcAft>
                </a:pPr>
                <a:r>
                  <a:rPr lang="de-DE" altLang="en-US" dirty="0" err="1"/>
                  <a:t>Achieves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surprisingly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comparable</a:t>
                </a:r>
                <a:r>
                  <a:rPr lang="de-DE" altLang="en-US" dirty="0"/>
                  <a:t> </a:t>
                </a:r>
                <a:r>
                  <a:rPr lang="de-DE" altLang="en-US" dirty="0" err="1"/>
                  <a:t>performance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755830" y="1291178"/>
                <a:ext cx="10926920" cy="5340791"/>
              </a:xfrm>
              <a:blipFill rotWithShape="0">
                <a:blip r:embed="rId3"/>
                <a:stretch>
                  <a:fillRect l="-446"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8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293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C1:buys_computer 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Data to be classified: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X = (age &lt;=30, Income = medium,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Student = yes, </a:t>
            </a:r>
            <a:r>
              <a:rPr lang="en-US" altLang="en-US" sz="2400" dirty="0" err="1"/>
              <a:t>Credit_rating</a:t>
            </a:r>
            <a:r>
              <a:rPr lang="en-US" altLang="en-US" sz="2400" dirty="0"/>
              <a:t> = Fair)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70A330-05B4-114F-8F4D-96EEAF016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567373"/>
              </p:ext>
            </p:extLst>
          </p:nvPr>
        </p:nvGraphicFramePr>
        <p:xfrm>
          <a:off x="5943965" y="1288248"/>
          <a:ext cx="4975361" cy="428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69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326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98672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132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343532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355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6" name="Text Box 4"/>
              <p:cNvSpPr txBox="1">
                <a:spLocks noChangeArrowheads="1"/>
              </p:cNvSpPr>
              <p:nvPr/>
            </p:nvSpPr>
            <p:spPr bwMode="auto">
              <a:xfrm>
                <a:off x="266700" y="1741426"/>
                <a:ext cx="4467225" cy="498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en-US" sz="2400" i="1">
                          <a:latin typeface="Cambria Math"/>
                          <a:ea typeface="Cambria Math"/>
                        </a:rPr>
                        <m:t>∝</m:t>
                      </m:r>
                      <m:r>
                        <a:rPr lang="en-US" altLang="en-US" sz="2400" b="0" i="1" smtClean="0">
                          <a:latin typeface="Cambria Math"/>
                          <a:ea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en-US" sz="2400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en-US" sz="2400" b="0" i="1" smtClean="0">
                          <a:latin typeface="Cambria Math"/>
                          <a:ea typeface="Cambria Math"/>
                        </a:rPr>
                        <m:t>𝑃</m:t>
                      </m:r>
                      <m:r>
                        <a:rPr lang="en-US" altLang="en-US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3891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700" y="1741426"/>
                <a:ext cx="4467225" cy="4985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8175" y="2717924"/>
            <a:ext cx="5819775" cy="107760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altLang="en-US" sz="2200" dirty="0"/>
              <a:t>P(C</a:t>
            </a:r>
            <a:r>
              <a:rPr lang="en-US" altLang="en-US" sz="2200" baseline="-25000" dirty="0"/>
              <a:t>i</a:t>
            </a:r>
            <a:r>
              <a:rPr lang="en-US" altLang="en-US" sz="2200" dirty="0"/>
              <a:t>):  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altLang="en-US" sz="2200" dirty="0"/>
              <a:t>P(</a:t>
            </a:r>
            <a:r>
              <a:rPr lang="en-US" altLang="en-US" sz="2200" dirty="0" err="1"/>
              <a:t>buys_computer</a:t>
            </a:r>
            <a:r>
              <a:rPr lang="en-US" altLang="en-US" sz="2200" dirty="0"/>
              <a:t> = “yes”)</a:t>
            </a:r>
          </a:p>
          <a:p>
            <a:pPr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200" dirty="0"/>
              <a:t>P(</a:t>
            </a:r>
            <a:r>
              <a:rPr lang="en-US" altLang="en-US" sz="2200" dirty="0" err="1"/>
              <a:t>buys_computer</a:t>
            </a:r>
            <a:r>
              <a:rPr lang="en-US" altLang="en-US" sz="2200" dirty="0"/>
              <a:t> = “no”) </a:t>
            </a:r>
            <a:r>
              <a:rPr lang="en-US" altLang="en-US" sz="2200" b="1" dirty="0"/>
              <a:t>	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3C889D-7089-044B-BE7E-4B134ADC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969314"/>
              </p:ext>
            </p:extLst>
          </p:nvPr>
        </p:nvGraphicFramePr>
        <p:xfrm>
          <a:off x="6620240" y="1219200"/>
          <a:ext cx="4975361" cy="428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69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326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98672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132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343532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355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79009" y="3071653"/>
            <a:ext cx="1898073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en-US" sz="2200" dirty="0">
                <a:solidFill>
                  <a:srgbClr val="FF0000"/>
                </a:solidFill>
              </a:rPr>
              <a:t>= 9/14 = 0.643</a:t>
            </a:r>
          </a:p>
          <a:p>
            <a:pPr>
              <a:spcBef>
                <a:spcPts val="300"/>
              </a:spcBef>
            </a:pPr>
            <a:r>
              <a:rPr lang="en-US" altLang="en-US" sz="2200" dirty="0">
                <a:solidFill>
                  <a:srgbClr val="FF0000"/>
                </a:solidFill>
              </a:rPr>
              <a:t>= 5/14= 0.357</a:t>
            </a:r>
          </a:p>
        </p:txBody>
      </p:sp>
    </p:spTree>
    <p:extLst>
      <p:ext uri="{BB962C8B-B14F-4D97-AF65-F5344CB8AC3E}">
        <p14:creationId xmlns:p14="http://schemas.microsoft.com/office/powerpoint/2010/main" val="12813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An Example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326" y="1362075"/>
            <a:ext cx="9115424" cy="4495801"/>
          </a:xfrm>
        </p:spPr>
        <p:txBody>
          <a:bodyPr/>
          <a:lstStyle/>
          <a:p>
            <a:pPr marL="0" indent="0" eaLnBrk="1" hangingPunct="1">
              <a:spcBef>
                <a:spcPts val="300"/>
              </a:spcBef>
              <a:buNone/>
            </a:pPr>
            <a:r>
              <a:rPr lang="en-US" altLang="en-US" sz="2000" dirty="0"/>
              <a:t>Compute P(</a:t>
            </a:r>
            <a:r>
              <a:rPr lang="en-US" altLang="en-US" sz="2000" dirty="0" err="1"/>
              <a:t>X|C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) for each class: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“&lt;=30”|buys_computer = “yes”)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 30”|buys_computer = “no”)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“yes)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</a:t>
            </a:r>
            <a:r>
              <a:rPr lang="en-US" altLang="en-US" sz="2000" b="1" dirty="0"/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44FDF8-F328-9240-8886-4E3DCA5F5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58138"/>
              </p:ext>
            </p:extLst>
          </p:nvPr>
        </p:nvGraphicFramePr>
        <p:xfrm>
          <a:off x="7216639" y="1128760"/>
          <a:ext cx="4975361" cy="4281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69">
                  <a:extLst>
                    <a:ext uri="{9D8B030D-6E8A-4147-A177-3AD203B41FA5}">
                      <a16:colId xmlns:a16="http://schemas.microsoft.com/office/drawing/2014/main" val="3189156840"/>
                    </a:ext>
                  </a:extLst>
                </a:gridCol>
                <a:gridCol w="893266">
                  <a:extLst>
                    <a:ext uri="{9D8B030D-6E8A-4147-A177-3AD203B41FA5}">
                      <a16:colId xmlns:a16="http://schemas.microsoft.com/office/drawing/2014/main" val="713696415"/>
                    </a:ext>
                  </a:extLst>
                </a:gridCol>
                <a:gridCol w="798672">
                  <a:extLst>
                    <a:ext uri="{9D8B030D-6E8A-4147-A177-3AD203B41FA5}">
                      <a16:colId xmlns:a16="http://schemas.microsoft.com/office/drawing/2014/main" val="265858083"/>
                    </a:ext>
                  </a:extLst>
                </a:gridCol>
                <a:gridCol w="1111322">
                  <a:extLst>
                    <a:ext uri="{9D8B030D-6E8A-4147-A177-3AD203B41FA5}">
                      <a16:colId xmlns:a16="http://schemas.microsoft.com/office/drawing/2014/main" val="1676482580"/>
                    </a:ext>
                  </a:extLst>
                </a:gridCol>
                <a:gridCol w="1343532">
                  <a:extLst>
                    <a:ext uri="{9D8B030D-6E8A-4147-A177-3AD203B41FA5}">
                      <a16:colId xmlns:a16="http://schemas.microsoft.com/office/drawing/2014/main" val="504207358"/>
                    </a:ext>
                  </a:extLst>
                </a:gridCol>
              </a:tblGrid>
              <a:tr h="35568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income 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student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credit_rating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buys_computer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40297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2956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8490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00903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47373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1388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3680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070590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18889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499926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49688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&lt;=30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305112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599093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31..40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fair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164331"/>
                  </a:ext>
                </a:extLst>
              </a:tr>
              <a:tr h="2804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&gt;40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medium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excellent</a:t>
                      </a:r>
                    </a:p>
                  </a:txBody>
                  <a:tcPr marL="0" marR="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497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72038" y="1649833"/>
            <a:ext cx="189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= 2/9 = 0.222 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= 3/5 = 0.6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52655" y="2887146"/>
            <a:ext cx="189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= 4/9 = 0.444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= 2/5 = 0.4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5302" y="4115204"/>
            <a:ext cx="189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= 6/9 = 0.667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= 1/5 = 0.2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1074" y="5312468"/>
            <a:ext cx="189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= 6/9 = 0.667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= 2/5 = 0.4</a:t>
            </a:r>
          </a:p>
        </p:txBody>
      </p:sp>
    </p:spTree>
    <p:extLst>
      <p:ext uri="{BB962C8B-B14F-4D97-AF65-F5344CB8AC3E}">
        <p14:creationId xmlns:p14="http://schemas.microsoft.com/office/powerpoint/2010/main" val="31346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An Example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7714" y="1252753"/>
            <a:ext cx="7229474" cy="4838699"/>
          </a:xfrm>
        </p:spPr>
        <p:txBody>
          <a:bodyPr/>
          <a:lstStyle/>
          <a:p>
            <a:pPr marL="0" indent="0" eaLnBrk="1" hangingPunct="1">
              <a:spcBef>
                <a:spcPts val="300"/>
              </a:spcBef>
              <a:buNone/>
            </a:pPr>
            <a:r>
              <a:rPr lang="en-US" altLang="en-US" sz="1900" b="1" dirty="0"/>
              <a:t>X = (age &lt;= 30 , income = medium, student = yes, </a:t>
            </a:r>
            <a:r>
              <a:rPr lang="en-US" altLang="en-US" sz="1900" b="1" dirty="0" err="1"/>
              <a:t>credit_rating</a:t>
            </a:r>
            <a:r>
              <a:rPr lang="en-US" altLang="en-US" sz="1900" b="1" dirty="0"/>
              <a:t> = fair)</a:t>
            </a:r>
          </a:p>
          <a:p>
            <a:pPr marL="0" indent="0" eaLnBrk="1" hangingPunct="1">
              <a:spcBef>
                <a:spcPts val="300"/>
              </a:spcBef>
              <a:buNone/>
            </a:pPr>
            <a:endParaRPr lang="en-US" altLang="en-US" sz="2000" b="1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r>
              <a:rPr lang="en-US" altLang="en-US" sz="2000" b="1" dirty="0"/>
              <a:t>P(</a:t>
            </a:r>
            <a:r>
              <a:rPr lang="en-US" altLang="en-US" sz="2000" b="1" dirty="0" err="1"/>
              <a:t>X|C</a:t>
            </a:r>
            <a:r>
              <a:rPr lang="en-US" altLang="en-US" sz="2000" b="1" baseline="-25000" dirty="0" err="1"/>
              <a:t>i</a:t>
            </a:r>
            <a:r>
              <a:rPr lang="en-US" altLang="en-US" sz="2000" b="1" dirty="0"/>
              <a:t>) :</a:t>
            </a:r>
            <a:r>
              <a:rPr lang="en-US" altLang="en-US" sz="2000" dirty="0"/>
              <a:t> 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b="1" dirty="0"/>
              <a:t>P(</a:t>
            </a:r>
            <a:r>
              <a:rPr lang="en-US" altLang="en-US" sz="2000" b="1" dirty="0" err="1"/>
              <a:t>X|buys_computer</a:t>
            </a:r>
            <a:r>
              <a:rPr lang="en-US" altLang="en-US" sz="2000" b="1" dirty="0"/>
              <a:t> = “yes”)</a:t>
            </a:r>
            <a:r>
              <a:rPr lang="en-US" altLang="en-US" sz="2000" dirty="0"/>
              <a:t> = 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dirty="0"/>
              <a:t>P(age = “&lt;=30”|buys_computer = “yes”)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dirty="0"/>
              <a:t>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dirty="0"/>
              <a:t>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“yes)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dirty="0"/>
              <a:t>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= 0.222 x 0.444 x 0.667 x 0.667 = 0.044</a:t>
            </a:r>
            <a:endParaRPr lang="en-US" altLang="en-US" sz="2000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P(</a:t>
            </a:r>
            <a:r>
              <a:rPr lang="en-US" altLang="en-US" sz="2000" b="1" dirty="0" err="1"/>
              <a:t>X|buys_computer</a:t>
            </a:r>
            <a:r>
              <a:rPr lang="en-US" altLang="en-US" sz="2000" b="1" dirty="0"/>
              <a:t> = “no”)</a:t>
            </a:r>
            <a:r>
              <a:rPr lang="en-US" altLang="en-US" sz="2000" dirty="0"/>
              <a:t> = </a:t>
            </a:r>
          </a:p>
          <a:p>
            <a:pPr>
              <a:spcBef>
                <a:spcPts val="300"/>
              </a:spcBef>
              <a:buNone/>
            </a:pPr>
            <a:r>
              <a:rPr lang="en-US" altLang="en-US" sz="2000" dirty="0"/>
              <a:t>P(age = “&lt;= 30”|buys_computer = “no”)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000" dirty="0"/>
              <a:t>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000" dirty="0"/>
              <a:t>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000" dirty="0"/>
              <a:t>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= 0.6 x 0.4 x 0.2 x 0.4 = 0.019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	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20163"/>
              </p:ext>
            </p:extLst>
          </p:nvPr>
        </p:nvGraphicFramePr>
        <p:xfrm>
          <a:off x="7515224" y="2310341"/>
          <a:ext cx="435927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P(</a:t>
                      </a:r>
                      <a:r>
                        <a:rPr lang="en-US" altLang="zh-CN" dirty="0" err="1"/>
                        <a:t>X|</a:t>
                      </a:r>
                      <a:r>
                        <a:rPr lang="en-US" altLang="en-US" sz="2000" b="1" dirty="0" err="1"/>
                        <a:t>C</a:t>
                      </a:r>
                      <a:r>
                        <a:rPr lang="en-US" altLang="en-US" sz="2000" b="1" baseline="-25000" dirty="0" err="1"/>
                        <a:t>i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/>
                        <a:t>C1 = 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C2 = 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r>
                        <a:rPr lang="en-US" altLang="zh-CN" baseline="0" dirty="0"/>
                        <a:t> &lt;= 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Inc.</a:t>
                      </a:r>
                      <a:r>
                        <a:rPr lang="en-US" altLang="zh-CN" baseline="0" dirty="0"/>
                        <a:t> = med.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0.444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Stu. =</a:t>
                      </a:r>
                      <a:r>
                        <a:rPr lang="en-US" altLang="zh-CN" baseline="0" dirty="0"/>
                        <a:t> yes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Credit = fair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0075" y="4314825"/>
            <a:ext cx="27717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Conditional probability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19449" y="4575063"/>
            <a:ext cx="62725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en-US" sz="1800" b="1" dirty="0"/>
              <a:t>P(</a:t>
            </a:r>
            <a:r>
              <a:rPr lang="en-US" altLang="en-US" sz="1800" b="1" dirty="0" err="1"/>
              <a:t>X|C</a:t>
            </a:r>
            <a:r>
              <a:rPr lang="en-US" altLang="en-US" sz="1800" b="1" baseline="-25000" dirty="0" err="1"/>
              <a:t>i</a:t>
            </a:r>
            <a:r>
              <a:rPr lang="en-US" altLang="en-US" sz="1800" b="1" dirty="0"/>
              <a:t>)*P(C</a:t>
            </a:r>
            <a:r>
              <a:rPr lang="en-US" altLang="en-US" sz="1800" b="1" baseline="-25000" dirty="0"/>
              <a:t>i</a:t>
            </a:r>
            <a:r>
              <a:rPr lang="en-US" altLang="en-US" sz="1800" b="1" dirty="0"/>
              <a:t>) : 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P(</a:t>
            </a:r>
            <a:r>
              <a:rPr lang="en-US" altLang="en-US" sz="1800" dirty="0" err="1"/>
              <a:t>X|buys_computer</a:t>
            </a:r>
            <a:r>
              <a:rPr lang="en-US" altLang="en-US" sz="1800" dirty="0"/>
              <a:t> = “yes”) * P(</a:t>
            </a:r>
            <a:r>
              <a:rPr lang="en-US" altLang="en-US" sz="1800" dirty="0" err="1"/>
              <a:t>buys_computer</a:t>
            </a:r>
            <a:r>
              <a:rPr lang="en-US" altLang="en-US" sz="1800" dirty="0"/>
              <a:t> = “yes”) </a:t>
            </a:r>
            <a:r>
              <a:rPr lang="en-US" altLang="en-US" sz="1800" dirty="0">
                <a:solidFill>
                  <a:srgbClr val="FF0000"/>
                </a:solidFill>
              </a:rPr>
              <a:t>= 0.028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P(</a:t>
            </a:r>
            <a:r>
              <a:rPr lang="en-US" altLang="en-US" sz="1800" dirty="0" err="1"/>
              <a:t>X|buys_computer</a:t>
            </a:r>
            <a:r>
              <a:rPr lang="en-US" altLang="en-US" sz="1800" dirty="0"/>
              <a:t> = “no”) * P(</a:t>
            </a:r>
            <a:r>
              <a:rPr lang="en-US" altLang="en-US" sz="1800" dirty="0" err="1"/>
              <a:t>buys_computer</a:t>
            </a:r>
            <a:r>
              <a:rPr lang="en-US" altLang="en-US" sz="1800" dirty="0"/>
              <a:t> = “no”) </a:t>
            </a:r>
            <a:r>
              <a:rPr lang="en-US" altLang="en-US" sz="1800" dirty="0">
                <a:solidFill>
                  <a:srgbClr val="FF0000"/>
                </a:solidFill>
              </a:rPr>
              <a:t>= 0.007</a:t>
            </a:r>
          </a:p>
          <a:p>
            <a:pPr>
              <a:spcBef>
                <a:spcPts val="300"/>
              </a:spcBef>
            </a:pPr>
            <a:endParaRPr lang="en-US" altLang="en-US" sz="1800" b="1" dirty="0"/>
          </a:p>
          <a:p>
            <a:pPr>
              <a:spcBef>
                <a:spcPts val="300"/>
              </a:spcBef>
            </a:pPr>
            <a:r>
              <a:rPr lang="en-US" altLang="en-US" sz="1800" b="1" dirty="0"/>
              <a:t>Therefore,  X is classified to class (“</a:t>
            </a:r>
            <a:r>
              <a:rPr lang="en-US" altLang="en-US" sz="1800" b="1" dirty="0" err="1"/>
              <a:t>buys_computer</a:t>
            </a:r>
            <a:r>
              <a:rPr lang="en-US" altLang="en-US" sz="1800" b="1" dirty="0"/>
              <a:t> = yes”)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99" y="3513651"/>
            <a:ext cx="3296227" cy="2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/>
            <a:r>
              <a:rPr lang="en-US" altLang="en-US" sz="2400" u="sng" dirty="0"/>
              <a:t>Performance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lvl="1"/>
            <a:r>
              <a:rPr lang="en-US" altLang="en-US" sz="2400" u="sng" dirty="0"/>
              <a:t>Incremental</a:t>
            </a:r>
            <a:r>
              <a:rPr lang="en-US" altLang="en-US" sz="2400" dirty="0"/>
              <a:t>:   Each training example can incrementally increase/decrease the probability that a hypothesis is correct—prior knowledge can be combined with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2" eaLnBrk="1" hangingPunct="1"/>
            <a:r>
              <a:rPr lang="en-US" altLang="en-US" sz="2400" dirty="0"/>
              <a:t>E.g., Patient’s Profile: (age, family history),</a:t>
            </a:r>
          </a:p>
          <a:p>
            <a:pPr lvl="2" eaLnBrk="1" hangingPunct="1"/>
            <a:r>
              <a:rPr lang="en-US" altLang="en-US" sz="2400" dirty="0"/>
              <a:t>         Patient’s Symptoms:  (fever, cough),  </a:t>
            </a:r>
          </a:p>
          <a:p>
            <a:pPr lvl="2" eaLnBrk="1" hangingPunct="1"/>
            <a:r>
              <a:rPr lang="en-US" altLang="en-US" sz="2400" dirty="0"/>
              <a:t>         Patient’s Disease: (lung cancer, diabetes).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lvl="1"/>
            <a:r>
              <a:rPr lang="en-US" altLang="en-US" sz="2400" dirty="0"/>
              <a:t>How to deal with these dependencies? </a:t>
            </a:r>
          </a:p>
          <a:p>
            <a:pPr marL="384166" lvl="2" indent="0">
              <a:buNone/>
            </a:pPr>
            <a:r>
              <a:rPr lang="en-US" altLang="en-US" sz="2400" dirty="0"/>
              <a:t>      Use Bayesian Belief Networks (to be covered in the next chapter)</a:t>
            </a:r>
          </a:p>
          <a:p>
            <a:pPr marL="200021" lvl="1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4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15305" y="2968720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8215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8B984-5FB4-4943-8EA5-74E9A9FC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Problem: Example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3F572-8CE9-4DB4-9BBD-859AFC055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399" y="1371600"/>
            <a:ext cx="11120877" cy="5105400"/>
          </a:xfrm>
        </p:spPr>
        <p:txBody>
          <a:bodyPr/>
          <a:lstStyle/>
          <a:p>
            <a:r>
              <a:rPr lang="en-US" altLang="zh-CN" dirty="0"/>
              <a:t>Mapping from independent attributes to </a:t>
            </a:r>
            <a:r>
              <a:rPr lang="en-US" altLang="zh-CN" b="1" dirty="0"/>
              <a:t>continuous value</a:t>
            </a:r>
            <a:r>
              <a:rPr lang="en-US" altLang="zh-CN" dirty="0"/>
              <a:t>: x =&gt; y</a:t>
            </a:r>
          </a:p>
          <a:p>
            <a:r>
              <a:rPr lang="en-US" altLang="zh-CN" dirty="0"/>
              <a:t>{living area} =&gt; Price of the house</a:t>
            </a:r>
          </a:p>
          <a:p>
            <a:r>
              <a:rPr lang="en-US" altLang="zh-CN" dirty="0"/>
              <a:t>{college; major; GPA} =&gt; Future Income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4DAAD83-30D4-4E49-A7CB-4A26CD8FC98A}"/>
              </a:ext>
            </a:extLst>
          </p:cNvPr>
          <p:cNvGrpSpPr/>
          <p:nvPr/>
        </p:nvGrpSpPr>
        <p:grpSpPr>
          <a:xfrm>
            <a:off x="6993320" y="3457935"/>
            <a:ext cx="4440676" cy="3113458"/>
            <a:chOff x="2106038" y="2236753"/>
            <a:chExt cx="5967919" cy="4475939"/>
          </a:xfrm>
        </p:grpSpPr>
        <p:pic>
          <p:nvPicPr>
            <p:cNvPr id="112642" name="Picture 2" descr="Related image">
              <a:extLst>
                <a:ext uri="{FF2B5EF4-FFF2-40B4-BE49-F238E27FC236}">
                  <a16:creationId xmlns:a16="http://schemas.microsoft.com/office/drawing/2014/main" id="{3D1051BF-8137-4806-8E48-809AA0893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038" y="2236753"/>
              <a:ext cx="5967919" cy="447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8213C53-BF53-4D10-BCD6-1A96155C6BD0}"/>
                </a:ext>
              </a:extLst>
            </p:cNvPr>
            <p:cNvSpPr/>
            <p:nvPr/>
          </p:nvSpPr>
          <p:spPr>
            <a:xfrm>
              <a:off x="2334639" y="4187756"/>
              <a:ext cx="243192" cy="5739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9D31AB4-1A97-4710-A534-027CBD76368D}"/>
                </a:ext>
              </a:extLst>
            </p:cNvPr>
            <p:cNvSpPr/>
            <p:nvPr/>
          </p:nvSpPr>
          <p:spPr>
            <a:xfrm>
              <a:off x="3325776" y="6325028"/>
              <a:ext cx="734980" cy="3039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5E2E29-2D91-45B6-9C74-DF900F6E5B11}"/>
                </a:ext>
              </a:extLst>
            </p:cNvPr>
            <p:cNvSpPr/>
            <p:nvPr/>
          </p:nvSpPr>
          <p:spPr>
            <a:xfrm>
              <a:off x="6096000" y="6389045"/>
              <a:ext cx="1093821" cy="2431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A45DB78-CD8E-476B-8C58-587EF3BD2F95}"/>
              </a:ext>
            </a:extLst>
          </p:cNvPr>
          <p:cNvGrpSpPr/>
          <p:nvPr/>
        </p:nvGrpSpPr>
        <p:grpSpPr>
          <a:xfrm>
            <a:off x="725899" y="3551208"/>
            <a:ext cx="4564096" cy="3056320"/>
            <a:chOff x="725899" y="3551208"/>
            <a:chExt cx="4564096" cy="3056320"/>
          </a:xfrm>
        </p:grpSpPr>
        <p:pic>
          <p:nvPicPr>
            <p:cNvPr id="112648" name="Picture 8" descr="https://www.statcrunch.com/grabimageforreport.php?reportid=5647&amp;image_id=386301">
              <a:extLst>
                <a:ext uri="{FF2B5EF4-FFF2-40B4-BE49-F238E27FC236}">
                  <a16:creationId xmlns:a16="http://schemas.microsoft.com/office/drawing/2014/main" id="{E990B976-FA3B-445C-9DB6-42362A204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55" y="3594061"/>
              <a:ext cx="4544640" cy="2923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5697B98-CF2E-4BA0-9DAE-84915614AB45}"/>
                </a:ext>
              </a:extLst>
            </p:cNvPr>
            <p:cNvSpPr/>
            <p:nvPr/>
          </p:nvSpPr>
          <p:spPr>
            <a:xfrm rot="16200000">
              <a:off x="-141613" y="4481029"/>
              <a:ext cx="2315440" cy="5804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Price of houses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83297EC-4402-424A-B3EF-98E7C1B1CD37}"/>
                </a:ext>
              </a:extLst>
            </p:cNvPr>
            <p:cNvSpPr/>
            <p:nvPr/>
          </p:nvSpPr>
          <p:spPr>
            <a:xfrm>
              <a:off x="2258169" y="6160056"/>
              <a:ext cx="2286000" cy="4474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Living Area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8EC8F0-1226-49F7-8791-167C36EC2C18}"/>
                </a:ext>
              </a:extLst>
            </p:cNvPr>
            <p:cNvSpPr/>
            <p:nvPr/>
          </p:nvSpPr>
          <p:spPr>
            <a:xfrm>
              <a:off x="745355" y="3706238"/>
              <a:ext cx="899916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23D33B-5BC2-432A-B58B-1754FD912A03}"/>
                </a:ext>
              </a:extLst>
            </p:cNvPr>
            <p:cNvSpPr/>
            <p:nvPr/>
          </p:nvSpPr>
          <p:spPr>
            <a:xfrm>
              <a:off x="2448680" y="3551208"/>
              <a:ext cx="1481293" cy="252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75057"/>
      </p:ext>
    </p:extLst>
  </p:cSld>
  <p:clrMapOvr>
    <a:masterClrMapping/>
  </p:clrMapOvr>
  <p:transition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Problem: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Linear regression</a:t>
                </a:r>
              </a:p>
              <a:p>
                <a:pPr lvl="1"/>
                <a:r>
                  <a:rPr lang="en-US" altLang="en-US" sz="2400" dirty="0"/>
                  <a:t>Data: n independent objects</a:t>
                </a:r>
              </a:p>
              <a:p>
                <a:pPr lvl="2"/>
                <a:r>
                  <a:rPr lang="en-US" altLang="en-US" sz="2400" b="0" dirty="0"/>
                  <a:t>Observed 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=1,2,3,⋯,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b="0" dirty="0"/>
              </a:p>
              <a:p>
                <a:pPr lvl="2"/>
                <a:r>
                  <a:rPr lang="en-US" altLang="en-US" sz="2400" b="0" dirty="0"/>
                  <a:t>p-dimensional attributes: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,⋯, 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𝑖𝑝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=1,2,3⋯,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en-US" sz="2400" dirty="0"/>
              </a:p>
              <a:p>
                <a:pPr lvl="2"/>
                <a:endParaRPr lang="en-US" altLang="en-US" sz="2400" dirty="0"/>
              </a:p>
              <a:p>
                <a:pPr lvl="1"/>
                <a:r>
                  <a:rPr lang="en-US" altLang="en-US" sz="2400" dirty="0"/>
                  <a:t>Model:</a:t>
                </a:r>
              </a:p>
              <a:p>
                <a:pPr lvl="2"/>
                <a:r>
                  <a:rPr lang="en-US" altLang="en-US" sz="2400" dirty="0"/>
                  <a:t>Weight vector: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/>
                  <a:t>The weight vector w and bias b is the model parameter learnt by data</a:t>
                </a:r>
              </a:p>
              <a:p>
                <a:pPr marL="200021" lvl="1" indent="0">
                  <a:buNone/>
                </a:pP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10157906" cy="5181600"/>
              </a:xfrm>
              <a:blipFill>
                <a:blip r:embed="rId3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884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2B11A-BF6B-4EC3-97D7-65B08AAC2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Linear Regression Model: Solution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Least Square Method</a:t>
                </a:r>
              </a:p>
              <a:p>
                <a:pPr lvl="1"/>
                <a:r>
                  <a:rPr lang="en-US" altLang="zh-CN" dirty="0"/>
                  <a:t>Cost Function:  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Optimization Goal:       argmin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Closed-form solution: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A3E93A5-836B-4BE0-B776-B66473A35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1" t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F8983B1-6499-4F71-BADA-9D35BB081BB4}"/>
              </a:ext>
            </a:extLst>
          </p:cNvPr>
          <p:cNvSpPr txBox="1"/>
          <p:nvPr/>
        </p:nvSpPr>
        <p:spPr>
          <a:xfrm>
            <a:off x="4576863" y="2757791"/>
            <a:ext cx="914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w,b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498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</a:t>
            </a:r>
            <a:r>
              <a:rPr lang="en-US" altLang="en-US" sz="2400" b="1" dirty="0"/>
              <a:t>categorical class labels </a:t>
            </a:r>
            <a:r>
              <a:rPr lang="en-US" altLang="en-US" sz="2400" dirty="0"/>
              <a:t>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</a:t>
            </a:r>
            <a:r>
              <a:rPr lang="en-US" altLang="en-US" sz="2400" b="1" dirty="0"/>
              <a:t>continuous-valued functions </a:t>
            </a:r>
            <a:r>
              <a:rPr lang="en-US" altLang="en-US" sz="2400" dirty="0"/>
              <a:t>(i.e., predict unknown or missing values)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96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</p:spPr>
            <p:txBody>
              <a:bodyPr/>
              <a:lstStyle/>
              <a:p>
                <a:r>
                  <a:rPr lang="en-US" sz="2400" dirty="0"/>
                  <a:t>How to solve “classification” problems by regression?</a:t>
                </a:r>
              </a:p>
              <a:p>
                <a:r>
                  <a:rPr lang="en-US" sz="2400" dirty="0"/>
                  <a:t>Key idea of Logistic Regression</a:t>
                </a:r>
              </a:p>
              <a:p>
                <a:pPr lvl="1"/>
                <a:r>
                  <a:rPr lang="en-US" sz="2400" dirty="0"/>
                  <a:t>We need to transform the real value Y into a probability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sz="2400" dirty="0"/>
                  <a:t> [0,1]</a:t>
                </a:r>
              </a:p>
              <a:p>
                <a:r>
                  <a:rPr lang="en-US" sz="2400" dirty="0"/>
                  <a:t>Sigmoid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(−∞, +∞)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Not only LR uses this function, but also </a:t>
                </a:r>
                <a:br>
                  <a:rPr lang="en-US" sz="2400" dirty="0"/>
                </a:br>
                <a:r>
                  <a:rPr lang="en-US" sz="2400" dirty="0"/>
                  <a:t>neural network, deep learning</a:t>
                </a:r>
              </a:p>
              <a:p>
                <a:r>
                  <a:rPr lang="en-US" sz="2400" dirty="0"/>
                  <a:t>The projected value change sharply 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around zero point</a:t>
                </a:r>
                <a:endParaRPr lang="en-US" sz="2400" dirty="0"/>
              </a:p>
              <a:p>
                <a:r>
                  <a:rPr lang="en-US" sz="2400" dirty="0"/>
                  <a:t>Notice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9449754" cy="3164541"/>
              </a:xfrm>
              <a:blipFill>
                <a:blip r:embed="rId2"/>
                <a:stretch>
                  <a:fillRect l="-516" t="-1541" r="-516" b="-63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894" y="3832305"/>
            <a:ext cx="4064000" cy="2705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4813" y="4138478"/>
            <a:ext cx="1449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Sigmoid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8584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280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𝑆𝑖𝑔𝑚𝑜𝑖𝑑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A single data object with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Suppose the probability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8" t="-2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49" y="781678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5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Maximum Likelihood Estimation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⁡(1+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622284" lvl="3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There’s no closed form solution</a:t>
                </a:r>
              </a:p>
              <a:p>
                <a:pPr lvl="1"/>
                <a:r>
                  <a:rPr lang="en-US" sz="2400" dirty="0"/>
                  <a:t>Gradient Descent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8" t="-906" b="-5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855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321D3F7-A325-4370-9F1B-5563062AF217}"/>
              </a:ext>
            </a:extLst>
          </p:cNvPr>
          <p:cNvCxnSpPr>
            <a:cxnSpLocks/>
          </p:cNvCxnSpPr>
          <p:nvPr/>
        </p:nvCxnSpPr>
        <p:spPr>
          <a:xfrm flipH="1">
            <a:off x="5345723" y="2753248"/>
            <a:ext cx="954593" cy="391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496597-614F-4A30-94E8-0CDD3A9B8D39}"/>
              </a:ext>
            </a:extLst>
          </p:cNvPr>
          <p:cNvSpPr txBox="1"/>
          <p:nvPr/>
        </p:nvSpPr>
        <p:spPr>
          <a:xfrm>
            <a:off x="6345698" y="2523868"/>
            <a:ext cx="1989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Step size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64A5B4-5063-466B-A5F3-108C11438779}"/>
              </a:ext>
            </a:extLst>
          </p:cNvPr>
          <p:cNvSpPr/>
          <p:nvPr/>
        </p:nvSpPr>
        <p:spPr>
          <a:xfrm>
            <a:off x="5154804" y="3145134"/>
            <a:ext cx="311499" cy="41588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37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92210-9916-4107-9969-2EDC36C8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Regression VS. Logistic Regression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E8600E-6342-4026-A0B9-6F5E4A764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Linear Regression</a:t>
                </a:r>
              </a:p>
              <a:p>
                <a:pPr lvl="1"/>
                <a:r>
                  <a:rPr lang="en-US" altLang="zh-CN" dirty="0"/>
                  <a:t>Y: Continuous Value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∈[−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 +∞]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Often used in value prediction problems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Logistic Regression</a:t>
                </a:r>
              </a:p>
              <a:p>
                <a:pPr lvl="1"/>
                <a:r>
                  <a:rPr lang="en-US" altLang="zh-CN" dirty="0"/>
                  <a:t>Y: A discrete value from m classes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Often used in classification problems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E8600E-6342-4026-A0B9-6F5E4A764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1" t="-1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085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35" y="1124607"/>
            <a:ext cx="12226157" cy="5384800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Can handle multiple types of features</a:t>
            </a:r>
          </a:p>
          <a:p>
            <a:pPr lvl="1"/>
            <a:r>
              <a:rPr lang="en-US" dirty="0"/>
              <a:t>Fast and easy</a:t>
            </a:r>
          </a:p>
          <a:p>
            <a:pPr lvl="1"/>
            <a:r>
              <a:rPr lang="en-US" dirty="0"/>
              <a:t>Generally speaking, more robust and better performance than tree</a:t>
            </a:r>
          </a:p>
          <a:p>
            <a:pPr lvl="1"/>
            <a:r>
              <a:rPr lang="en-US" dirty="0"/>
              <a:t>Interpretable: both weights and predicted value </a:t>
            </a:r>
          </a:p>
          <a:p>
            <a:pPr lvl="2"/>
            <a:r>
              <a:rPr lang="en-US" dirty="0"/>
              <a:t>Predicted value: probability</a:t>
            </a:r>
          </a:p>
          <a:p>
            <a:pPr lvl="2"/>
            <a:r>
              <a:rPr lang="en-US" dirty="0"/>
              <a:t>Weights: effect of the feature. Unit change of log odds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Linear model: if the decision boundary is not linear, then LR is not good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50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Binary Classification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a linear function based on the example’s attribute values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en-US" sz="2400" dirty="0"/>
                  <a:t>The prediction is based on the value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above the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‘x’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below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‘o’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  <a:endParaRPr lang="en-US" altLang="en-US" sz="2400" dirty="0">
                  <a:sym typeface="Wingding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Classical Linear Classifiers</a:t>
                </a:r>
              </a:p>
              <a:p>
                <a:pPr lvl="1"/>
                <a:r>
                  <a:rPr lang="en-US" sz="2400"/>
                  <a:t>Logistic Regression</a:t>
                </a:r>
              </a:p>
              <a:p>
                <a:pPr lvl="1"/>
                <a:r>
                  <a:rPr lang="en-US" sz="2400"/>
                  <a:t>Linear Discriminant Analysis (LDA)</a:t>
                </a:r>
              </a:p>
              <a:p>
                <a:pPr lvl="1"/>
                <a:r>
                  <a:rPr lang="en-US" altLang="en-US" sz="2400"/>
                  <a:t>Perceptron</a:t>
                </a:r>
                <a:endParaRPr lang="en-US" altLang="en-US" sz="2400" dirty="0"/>
              </a:p>
              <a:p>
                <a:pPr lvl="1"/>
                <a:r>
                  <a:rPr lang="en-US" altLang="en-US" sz="2400" dirty="0"/>
                  <a:t>SVM</a:t>
                </a:r>
              </a:p>
              <a:p>
                <a:pPr>
                  <a:lnSpc>
                    <a:spcPct val="13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blipFill>
                <a:blip r:embed="rId3"/>
                <a:stretch>
                  <a:fillRect l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831778" y="3135871"/>
            <a:ext cx="2727325" cy="2443162"/>
            <a:chOff x="558" y="1826"/>
            <a:chExt cx="2322" cy="196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2853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An Example</a:t>
            </a:r>
            <a:endParaRPr lang="en-US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determine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faculty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tenure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Year &gt;= 6 or Title = “Professor”  </a:t>
                </a:r>
                <a:r>
                  <a:rPr lang="en-US" altLang="en-US" dirty="0">
                    <a:sym typeface="Wingdings"/>
                  </a:rPr>
                  <a:t> Tenure</a:t>
                </a:r>
              </a:p>
              <a:p>
                <a:r>
                  <a:rPr lang="en-US" altLang="zh-CN" dirty="0">
                    <a:sym typeface="Wingdings"/>
                  </a:rPr>
                  <a:t>How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to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express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the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rule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linear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classifier?</a:t>
                </a:r>
                <a:endParaRPr lang="en-US" altLang="en-US" dirty="0">
                  <a:sym typeface="Wingdings"/>
                </a:endParaRPr>
              </a:p>
              <a:p>
                <a:r>
                  <a:rPr lang="en-US" altLang="zh-CN" dirty="0">
                    <a:sym typeface="Wingdings"/>
                  </a:rPr>
                  <a:t>Features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≥0)</m:t>
                    </m:r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an integer denoting the year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 Boolean denoting whether the title is “Professor”</a:t>
                </a:r>
              </a:p>
              <a:p>
                <a:r>
                  <a:rPr lang="en-US" altLang="zh-CN" dirty="0">
                    <a:sym typeface="Wingdings"/>
                  </a:rPr>
                  <a:t>A feasible linear classifier: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True,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≥0</m:t>
                    </m:r>
                  </m:oMath>
                </a14:m>
                <a:r>
                  <a:rPr lang="en-US" altLang="en-US" dirty="0">
                    <a:sym typeface="Wingdings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</m:oMath>
                </a14:m>
                <a:r>
                  <a:rPr lang="en-US" altLang="en-US" dirty="0">
                    <a:sym typeface="Wingdings"/>
                  </a:rPr>
                  <a:t> is always greater than 0</a:t>
                </a: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False, because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&gt;0</m:t>
                    </m:r>
                  </m:oMath>
                </a14:m>
                <a:r>
                  <a:rPr lang="en-US" altLang="en-US" dirty="0">
                    <a:sym typeface="Wingdings"/>
                  </a:rPr>
                  <a:t> 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sym typeface="Wingdings"/>
                      </a:rPr>
                      <m:t>≥6</m:t>
                    </m:r>
                  </m:oMath>
                </a14:m>
                <a:endParaRPr lang="en-US" altLang="en-US" dirty="0">
                  <a:sym typeface="Wingdings"/>
                </a:endParaRPr>
              </a:p>
              <a:p>
                <a:r>
                  <a:rPr lang="en-US" altLang="en-US" dirty="0">
                    <a:sym typeface="Wingdings"/>
                  </a:rPr>
                  <a:t>There are many more </a:t>
                </a:r>
                <a:r>
                  <a:rPr lang="en-US" altLang="zh-CN" dirty="0">
                    <a:sym typeface="Wingdings"/>
                  </a:rPr>
                  <a:t>feasible classifiers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−5.5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i="1" baseline="-250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=2⋅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+11⋅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is-IS" altLang="zh-CN" dirty="0">
                    <a:sym typeface="Wingdings"/>
                  </a:rPr>
                  <a:t>…...</a:t>
                </a:r>
                <a:endParaRPr lang="en-US" altLang="zh-CN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blipFill>
                <a:blip r:embed="rId3"/>
                <a:stretch>
                  <a:fillRect l="-447" t="-895" b="-7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150292"/>
      </p:ext>
    </p:extLst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Key Question: Which Line Is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6253017" cy="5384800"/>
          </a:xfrm>
        </p:spPr>
        <p:txBody>
          <a:bodyPr/>
          <a:lstStyle/>
          <a:p>
            <a:r>
              <a:rPr lang="en-US" sz="2400" dirty="0"/>
              <a:t>There might be many feasible linear functions</a:t>
            </a:r>
          </a:p>
          <a:p>
            <a:pPr lvl="1"/>
            <a:r>
              <a:rPr lang="en-US" sz="2400" dirty="0"/>
              <a:t>Both H1 and H2 will work</a:t>
            </a:r>
          </a:p>
          <a:p>
            <a:r>
              <a:rPr lang="en-US" sz="2400" dirty="0"/>
              <a:t>Which one is better?</a:t>
            </a:r>
          </a:p>
          <a:p>
            <a:pPr lvl="1"/>
            <a:r>
              <a:rPr lang="en-US" sz="2400" dirty="0"/>
              <a:t>H2 looks “better” in the sense that it is also furthest from both groups</a:t>
            </a:r>
          </a:p>
          <a:p>
            <a:pPr lvl="1"/>
            <a:r>
              <a:rPr lang="en-US" sz="2400" dirty="0"/>
              <a:t>We will introduce more in the SVM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412929"/>
            <a:ext cx="558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4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Typical applications of classification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Credit/loan approval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Medical diagnosis: if a tumor is cancerous or benign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Fraud detection: if a transaction is fraudulent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Web page categorization: which category it is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Prediction Problems: Classification vs.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773459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 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4423" y="1165411"/>
            <a:ext cx="10452848" cy="538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en-US" altLang="zh-CN" sz="2400" dirty="0"/>
              <a:t>X: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observed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(features)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Y: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target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labels)</a:t>
            </a:r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generative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models how the data was "generated"? "what is the likelihood this or that class generated this instance?" and pick the one with higher probability </a:t>
            </a:r>
            <a:endParaRPr kumimoji="1" lang="zh-CN" altLang="en-US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Naïve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Bayes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Bayesian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Networks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discriminative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p(Y|X)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uses the data to create a decision boundary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Logistic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Regression</a:t>
            </a:r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Support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Machines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63473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573" y="90534"/>
            <a:ext cx="10544175" cy="89494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Further Comments on Discriminative Classifiers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4" y="1143000"/>
            <a:ext cx="10887075" cy="5410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dirty="0"/>
              <a:t>Strength</a:t>
            </a:r>
          </a:p>
          <a:p>
            <a:pPr lvl="1" eaLnBrk="1" hangingPunct="1"/>
            <a:r>
              <a:rPr lang="en-US" altLang="en-US" dirty="0"/>
              <a:t>Prediction accuracy is generally high </a:t>
            </a:r>
          </a:p>
          <a:p>
            <a:pPr lvl="2"/>
            <a:r>
              <a:rPr lang="en-US" altLang="en-US" dirty="0"/>
              <a:t>As compared to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altLang="en-US" dirty="0"/>
          </a:p>
          <a:p>
            <a:pPr lvl="2"/>
            <a:r>
              <a:rPr lang="en-US" altLang="en-US" dirty="0"/>
              <a:t>Robust, works when training examples contain errors</a:t>
            </a:r>
          </a:p>
          <a:p>
            <a:pPr lvl="1" eaLnBrk="1" hangingPunct="1"/>
            <a:r>
              <a:rPr lang="en-US" altLang="en-US" dirty="0"/>
              <a:t>Fast evaluation of the learned target function</a:t>
            </a:r>
          </a:p>
          <a:p>
            <a:pPr lvl="2"/>
            <a:r>
              <a:rPr lang="en-US" altLang="en-US" dirty="0"/>
              <a:t>Comparing to </a:t>
            </a:r>
            <a:r>
              <a:rPr lang="en-US" altLang="en-US" dirty="0">
                <a:solidFill>
                  <a:srgbClr val="0033CC"/>
                </a:solidFill>
              </a:rPr>
              <a:t>(covered in future) </a:t>
            </a:r>
            <a:r>
              <a:rPr lang="en-US" altLang="en-US" dirty="0"/>
              <a:t>Bayesian networks (which are normally slow) </a:t>
            </a:r>
          </a:p>
          <a:p>
            <a:pPr eaLnBrk="1" hangingPunct="1"/>
            <a:r>
              <a:rPr lang="en-US" altLang="en-US" dirty="0"/>
              <a:t>Criticism</a:t>
            </a:r>
          </a:p>
          <a:p>
            <a:pPr lvl="1" eaLnBrk="1" hangingPunct="1"/>
            <a:r>
              <a:rPr lang="en-US" altLang="en-US" dirty="0"/>
              <a:t>Long training time</a:t>
            </a:r>
          </a:p>
          <a:p>
            <a:pPr lvl="1" eaLnBrk="1" hangingPunct="1"/>
            <a:r>
              <a:rPr lang="en-US" altLang="en-US" dirty="0"/>
              <a:t>Difficult to understand the learned function (weights)</a:t>
            </a:r>
          </a:p>
          <a:p>
            <a:pPr lvl="2" eaLnBrk="1" hangingPunct="1"/>
            <a:r>
              <a:rPr lang="en-US" altLang="en-US" dirty="0"/>
              <a:t>Bayesian networks can be used easily for pattern discovery</a:t>
            </a:r>
          </a:p>
          <a:p>
            <a:pPr lvl="1" eaLnBrk="1" hangingPunct="1"/>
            <a:r>
              <a:rPr lang="en-US" altLang="en-US" dirty="0"/>
              <a:t>Not easy to incorporate domain knowledge</a:t>
            </a:r>
          </a:p>
          <a:p>
            <a:pPr lvl="2" eaLnBrk="1" hangingPunct="1"/>
            <a:r>
              <a:rPr lang="en-US" altLang="en-US" dirty="0"/>
              <a:t>Easy in the form of priors on the data 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73935088"/>
      </p:ext>
    </p:extLst>
  </p:cSld>
  <p:clrMapOvr>
    <a:masterClrMapping/>
  </p:clrMapOvr>
  <p:transition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401689" y="364994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45451"/>
      </p:ext>
    </p:extLst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30463414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1288160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79601"/>
              </p:ext>
            </p:extLst>
          </p:nvPr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404507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/>
          </p:nvPr>
        </p:nvGraphicFramePr>
        <p:xfrm>
          <a:off x="1785257" y="1538285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</p:spTree>
    <p:extLst>
      <p:ext uri="{BB962C8B-B14F-4D97-AF65-F5344CB8AC3E}">
        <p14:creationId xmlns:p14="http://schemas.microsoft.com/office/powerpoint/2010/main" val="41988601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7360190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3569477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5170434"/>
                <a:ext cx="2519729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42" y="1110664"/>
            <a:ext cx="3918660" cy="5053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2484" y="6386890"/>
            <a:ext cx="389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https://en.wikipedia.org/wiki/Precision_and_recall</a:t>
            </a:r>
          </a:p>
        </p:txBody>
      </p:sp>
      <p:graphicFrame>
        <p:nvGraphicFramePr>
          <p:cNvPr id="12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0071"/>
              </p:ext>
            </p:extLst>
          </p:nvPr>
        </p:nvGraphicFramePr>
        <p:xfrm>
          <a:off x="2998154" y="1143000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9" b="19115"/>
          <a:stretch/>
        </p:blipFill>
        <p:spPr>
          <a:xfrm>
            <a:off x="5096357" y="3479744"/>
            <a:ext cx="1693967" cy="9810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3"/>
          <a:stretch/>
        </p:blipFill>
        <p:spPr>
          <a:xfrm>
            <a:off x="5420879" y="4931816"/>
            <a:ext cx="154340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49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“inverse” relationship between precision &amp; recall</a:t>
            </a:r>
            <a:endParaRPr lang="en-US" altLang="en-US" sz="2400" b="1" i="1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We want one number to say if a classifier is good or not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u="sng" dirty="0"/>
              <a:t>harmonic</a:t>
            </a:r>
            <a:r>
              <a:rPr lang="en-US" altLang="en-US" sz="2400" dirty="0"/>
              <a:t>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801211" y="2950193"/>
            <a:ext cx="3489359" cy="5847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to precision)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94" y="2724234"/>
                <a:ext cx="5374869" cy="103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7" y="4964934"/>
                <a:ext cx="1766979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30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747205"/>
              </p:ext>
            </p:extLst>
          </p:nvPr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</a:t>
            </a:r>
          </a:p>
          <a:p>
            <a:pPr lvl="2">
              <a:defRPr/>
            </a:pPr>
            <a:r>
              <a:rPr lang="en-US" altLang="en-US" dirty="0"/>
              <a:t>Specificity =</a:t>
            </a:r>
          </a:p>
          <a:p>
            <a:pPr lvl="2">
              <a:defRPr/>
            </a:pPr>
            <a:r>
              <a:rPr lang="en-US" altLang="en-US" dirty="0"/>
              <a:t>Accuracy = </a:t>
            </a:r>
          </a:p>
          <a:p>
            <a:pPr lvl="2">
              <a:defRPr/>
            </a:pPr>
            <a:r>
              <a:rPr lang="en-US" altLang="en-US" dirty="0"/>
              <a:t>Error rate = </a:t>
            </a:r>
          </a:p>
          <a:p>
            <a:pPr lvl="2">
              <a:defRPr/>
            </a:pPr>
            <a:r>
              <a:rPr lang="en-US" altLang="en-US" dirty="0"/>
              <a:t>Precision =         </a:t>
            </a:r>
          </a:p>
          <a:p>
            <a:pPr lvl="2">
              <a:defRPr/>
            </a:pPr>
            <a:r>
              <a:rPr lang="en-US" altLang="en-US" dirty="0"/>
              <a:t>Recall = </a:t>
            </a:r>
          </a:p>
          <a:p>
            <a:pPr lvl="2">
              <a:defRPr/>
            </a:pPr>
            <a:r>
              <a:rPr lang="en-US" altLang="en-US" dirty="0"/>
              <a:t>F1 =  </a:t>
            </a:r>
          </a:p>
        </p:txBody>
      </p:sp>
    </p:spTree>
    <p:extLst>
      <p:ext uri="{BB962C8B-B14F-4D97-AF65-F5344CB8AC3E}">
        <p14:creationId xmlns:p14="http://schemas.microsoft.com/office/powerpoint/2010/main" val="29167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>
            <p:extLst/>
          </p:nvPr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556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 and Training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Each sample is assumed to belong to a predefined class (shown by the </a:t>
            </a:r>
            <a:r>
              <a:rPr lang="en-US" altLang="en-US" sz="2400" b="1" dirty="0"/>
              <a:t>class label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The set of samples used for model construction is </a:t>
            </a:r>
            <a:r>
              <a:rPr lang="en-US" altLang="en-US" sz="2400" b="1" dirty="0"/>
              <a:t>training set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</p:txBody>
      </p:sp>
    </p:spTree>
    <p:extLst>
      <p:ext uri="{BB962C8B-B14F-4D97-AF65-F5344CB8AC3E}">
        <p14:creationId xmlns:p14="http://schemas.microsoft.com/office/powerpoint/2010/main" val="384924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Error VS Testing Error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96" b="96978" l="3433" r="99277">
                        <a14:foregroundMark x1="44986" y1="24704" x2="44986" y2="24704"/>
                        <a14:foregroundMark x1="56459" y1="28384" x2="56459" y2="28384"/>
                        <a14:foregroundMark x1="95393" y1="23127" x2="95393" y2="23127"/>
                        <a14:foregroundMark x1="90967" y1="7096" x2="90967" y2="7096"/>
                        <a14:foregroundMark x1="37489" y1="97240" x2="37489" y2="97240"/>
                        <a14:foregroundMark x1="47877" y1="96189" x2="47877" y2="96189"/>
                        <a14:foregroundMark x1="44083" y1="94218" x2="44083" y2="94218"/>
                        <a14:foregroundMark x1="3523" y1="61367" x2="3523" y2="61367"/>
                        <a14:foregroundMark x1="99277" y1="58870" x2="99277" y2="58870"/>
                        <a14:backgroundMark x1="19603" y1="7096" x2="18338" y2="22470"/>
                        <a14:backgroundMark x1="18609" y1="22339" x2="36676" y2="21813"/>
                        <a14:backgroundMark x1="36676" y1="21813" x2="37579" y2="7622"/>
                        <a14:backgroundMark x1="37579" y1="7490" x2="18609" y2="6439"/>
                        <a14:backgroundMark x1="26378" y1="13272" x2="26378" y2="13272"/>
                        <a14:backgroundMark x1="28726" y1="17608" x2="28726" y2="17608"/>
                        <a14:backgroundMark x1="73080" y1="7622" x2="73080" y2="24836"/>
                        <a14:backgroundMark x1="73442" y1="24836" x2="94490" y2="24836"/>
                        <a14:backgroundMark x1="94399" y1="24573" x2="93857" y2="5650"/>
                        <a14:backgroundMark x1="93948" y1="6965" x2="72900" y2="74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39820" y="1495301"/>
            <a:ext cx="7029811" cy="48325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/>
          <a:p>
            <a:fld id="{E8B188AE-0E67-4EDB-ADA3-3959A28F2472}" type="slidenum">
              <a:rPr lang="en-US" altLang="en-US" smtClean="0"/>
              <a:pPr/>
              <a:t>70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381345" y="1738009"/>
            <a:ext cx="32425" cy="3800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1345" y="4500664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5475" y="3088383"/>
            <a:ext cx="18288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7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 &amp;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Holdout method</a:t>
            </a:r>
          </a:p>
          <a:p>
            <a:pPr lvl="1" eaLnBrk="1" hangingPunct="1"/>
            <a:r>
              <a:rPr lang="en-US" altLang="en-US" sz="2400" dirty="0"/>
              <a:t>Given data is randomly partitioned into two independent sets</a:t>
            </a:r>
          </a:p>
          <a:p>
            <a:pPr lvl="2" eaLnBrk="1" hangingPunct="1"/>
            <a:r>
              <a:rPr lang="en-US" altLang="en-US" sz="2400" dirty="0"/>
              <a:t>Training set (e.g., 2/3) for model construction</a:t>
            </a:r>
          </a:p>
          <a:p>
            <a:pPr lvl="2" eaLnBrk="1" hangingPunct="1"/>
            <a:r>
              <a:rPr lang="en-US" altLang="en-US" sz="2400" dirty="0"/>
              <a:t>Test set (e.g., 1/3) for accuracy estimation</a:t>
            </a:r>
          </a:p>
          <a:p>
            <a:pPr lvl="1"/>
            <a:r>
              <a:rPr lang="en-US" sz="2400" dirty="0"/>
              <a:t>Repeated random sub-sampling validation</a:t>
            </a:r>
            <a:r>
              <a:rPr lang="en-US" altLang="en-US" sz="2400" dirty="0"/>
              <a:t>: a variation of holdout</a:t>
            </a:r>
          </a:p>
          <a:p>
            <a:pPr lvl="2" eaLnBrk="1" hangingPunct="1"/>
            <a:r>
              <a:rPr lang="en-US" altLang="en-US" sz="2400" dirty="0"/>
              <a:t>Repeat holdout k times, accuracy = avg. of the accuracies obtained</a:t>
            </a:r>
          </a:p>
          <a:p>
            <a:pPr eaLnBrk="1" hangingPunct="1"/>
            <a:r>
              <a:rPr lang="en-US" altLang="en-US" sz="2400" b="1" dirty="0"/>
              <a:t>Cross-validation</a:t>
            </a:r>
            <a:r>
              <a:rPr lang="en-US" altLang="en-US" sz="2400" dirty="0"/>
              <a:t> (</a:t>
            </a:r>
            <a:r>
              <a:rPr lang="en-US" altLang="en-US" sz="2400" i="1" dirty="0"/>
              <a:t>k</a:t>
            </a:r>
            <a:r>
              <a:rPr lang="en-US" altLang="en-US" sz="2400" dirty="0"/>
              <a:t>-fold, where k = 10 is most popular)</a:t>
            </a:r>
          </a:p>
          <a:p>
            <a:pPr lvl="1" eaLnBrk="1" hangingPunct="1"/>
            <a:r>
              <a:rPr lang="en-US" altLang="en-US" sz="2400" dirty="0"/>
              <a:t>Randomly partition the data into </a:t>
            </a:r>
            <a:r>
              <a:rPr lang="en-US" altLang="en-US" sz="2400" i="1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/>
              <a:t>mutually exclusive</a:t>
            </a:r>
            <a:r>
              <a:rPr lang="en-US" altLang="en-US" sz="2400" dirty="0"/>
              <a:t> subsets, each approximately equal size</a:t>
            </a:r>
          </a:p>
          <a:p>
            <a:pPr lvl="1" eaLnBrk="1" hangingPunct="1"/>
            <a:r>
              <a:rPr lang="en-US" altLang="en-US" sz="2400" dirty="0"/>
              <a:t>At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iteration, use D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as test set and others as training set</a:t>
            </a:r>
          </a:p>
          <a:p>
            <a:pPr lvl="1" eaLnBrk="1" hangingPunct="1"/>
            <a:r>
              <a:rPr lang="en-US" altLang="en-US" sz="2400" u="sng" dirty="0"/>
              <a:t>Leave-one-out</a:t>
            </a:r>
            <a:r>
              <a:rPr lang="en-US" altLang="en-US" sz="2400" dirty="0"/>
              <a:t>: </a:t>
            </a:r>
            <a:r>
              <a:rPr lang="en-US" altLang="en-US" sz="2400" i="1" dirty="0"/>
              <a:t>k</a:t>
            </a:r>
            <a:r>
              <a:rPr lang="en-US" altLang="en-US" sz="2400" dirty="0"/>
              <a:t> folds where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= # of tuples, for small sized data</a:t>
            </a:r>
          </a:p>
          <a:p>
            <a:pPr lvl="1" eaLnBrk="1" hangingPunct="1"/>
            <a:r>
              <a:rPr lang="en-US" altLang="en-US" sz="2400" b="1" u="sng" dirty="0"/>
              <a:t>*Stratified cross-validation*</a:t>
            </a:r>
            <a:r>
              <a:rPr lang="en-US" altLang="en-US" sz="24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4187394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4000" dirty="0"/>
              <a:t>Classifier Evaluation: Bootstrap</a:t>
            </a:r>
            <a:endParaRPr lang="en-US" altLang="en-US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95375"/>
            <a:ext cx="11115675" cy="4905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Bootstrap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Works well with small data sets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Samples the given training tuples uniformly </a:t>
            </a:r>
            <a:r>
              <a:rPr lang="en-US" altLang="en-US" i="1" dirty="0"/>
              <a:t>with replacement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/>
              <a:t>Each time a tuple is selected, it is equally likely to be selected again and re-added to the training set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Several bootstrap methods, and a common one is </a:t>
            </a:r>
            <a:r>
              <a:rPr lang="en-US" altLang="en-US" b="1" dirty="0"/>
              <a:t>.632 boo</a:t>
            </a:r>
            <a:r>
              <a:rPr lang="en-US" altLang="zh-CN" b="1" dirty="0"/>
              <a:t>t</a:t>
            </a:r>
            <a:r>
              <a:rPr lang="en-US" altLang="en-US" b="1" dirty="0"/>
              <a:t>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A data set with </a:t>
            </a:r>
            <a:r>
              <a:rPr lang="en-US" altLang="en-US" i="1" dirty="0"/>
              <a:t>d</a:t>
            </a:r>
            <a:r>
              <a:rPr lang="en-US" altLang="en-US" dirty="0"/>
              <a:t> tuples is sampled </a:t>
            </a:r>
            <a:r>
              <a:rPr lang="en-US" altLang="en-US" i="1" dirty="0"/>
              <a:t>d</a:t>
            </a:r>
            <a:r>
              <a:rPr lang="en-US" altLang="en-US" dirty="0"/>
              <a:t> times, with replacement, resulting in a training set of </a:t>
            </a:r>
            <a:r>
              <a:rPr lang="en-US" altLang="en-US" i="1" dirty="0"/>
              <a:t>d</a:t>
            </a:r>
            <a:r>
              <a:rPr lang="en-US" altLang="en-US" dirty="0"/>
              <a:t> samples.  The data tuples that did not make it into the training set end up forming the test set.  About 63.2% of the original data end up in the bootstrap, and the remaining 36.8% form the test set (since (1 – 1/d)</a:t>
            </a:r>
            <a:r>
              <a:rPr lang="en-US" altLang="en-US" baseline="30000" dirty="0"/>
              <a:t>d</a:t>
            </a:r>
            <a:r>
              <a:rPr lang="en-US" altLang="en-US" dirty="0"/>
              <a:t> ≈ e</a:t>
            </a:r>
            <a:r>
              <a:rPr lang="en-US" altLang="en-US" baseline="30000" dirty="0"/>
              <a:t>-1</a:t>
            </a:r>
            <a:r>
              <a:rPr lang="en-US" altLang="en-US" dirty="0"/>
              <a:t> = 0.368)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Repeat the sampling procedure </a:t>
            </a:r>
            <a:r>
              <a:rPr lang="en-US" altLang="en-US" i="1" dirty="0"/>
              <a:t>k</a:t>
            </a:r>
            <a:r>
              <a:rPr lang="en-US" altLang="en-US" dirty="0"/>
              <a:t> times, overall accuracy of the model: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6000749"/>
            <a:ext cx="78227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2450" y="1247775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>
                <a:solidFill>
                  <a:srgbClr val="FF0000"/>
                </a:solidFill>
              </a:rPr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>
                <a:solidFill>
                  <a:srgbClr val="FF0000"/>
                </a:solidFill>
              </a:rPr>
              <a:t>Rank the test tuples in decreasing order</a:t>
            </a:r>
            <a:r>
              <a:rPr lang="en-US" altLang="en-US" dirty="0"/>
              <a:t>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315199" y="3924300"/>
            <a:ext cx="4448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 (TP/P)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 (FP/N)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</p:spTree>
    <p:extLst>
      <p:ext uri="{BB962C8B-B14F-4D97-AF65-F5344CB8AC3E}">
        <p14:creationId xmlns:p14="http://schemas.microsoft.com/office/powerpoint/2010/main" val="15015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52400"/>
            <a:ext cx="96012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4000" dirty="0"/>
              <a:t>Issues Affecting Model 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219200"/>
            <a:ext cx="10944224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Accuracy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classifier accuracy: predicting class label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Speed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construct the model (training time)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use the model (classification/prediction time)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Robustness</a:t>
            </a:r>
            <a:r>
              <a:rPr lang="en-US" altLang="en-US" dirty="0"/>
              <a:t>: handling noise and missing values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Scalability</a:t>
            </a:r>
            <a:r>
              <a:rPr lang="en-US" altLang="en-US" dirty="0"/>
              <a:t>: efficiency in disk-resident databases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Interpretability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understanding and insight provided by the model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Other measures, e.g., goodness of rules, such as decision tree size or compactness of classification rules</a:t>
            </a:r>
          </a:p>
        </p:txBody>
      </p:sp>
    </p:spTree>
    <p:extLst>
      <p:ext uri="{BB962C8B-B14F-4D97-AF65-F5344CB8AC3E}">
        <p14:creationId xmlns:p14="http://schemas.microsoft.com/office/powerpoint/2010/main" val="25203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9535945" y="425305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74229"/>
      </p:ext>
    </p:extLst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4936246"/>
          </a:xfrm>
        </p:spPr>
        <p:txBody>
          <a:bodyPr/>
          <a:lstStyle/>
          <a:p>
            <a:r>
              <a:rPr lang="en-US" altLang="en-US" sz="2400" dirty="0"/>
              <a:t>Traditional methods assume a balanced distribution of classes and equal error costs. But in real world situations, we may face imbalanced data sets, which has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ones.</a:t>
            </a:r>
          </a:p>
          <a:p>
            <a:pPr lvl="1"/>
            <a:endParaRPr lang="en-US" altLang="en-US" sz="2400" dirty="0"/>
          </a:p>
          <a:p>
            <a:pPr lvl="1"/>
            <a:r>
              <a:rPr lang="en-US" altLang="en-US" sz="2400" dirty="0"/>
              <a:t>Medical diagnosis: Medical screening for a condition</a:t>
            </a:r>
          </a:p>
          <a:p>
            <a:pPr marL="200021" lvl="1" indent="0">
              <a:buNone/>
            </a:pPr>
            <a:r>
              <a:rPr lang="en-US" altLang="en-US" sz="2400" dirty="0"/>
              <a:t>        is usually performed on a large population of people</a:t>
            </a:r>
          </a:p>
          <a:p>
            <a:pPr marL="200021" lvl="1" indent="0">
              <a:buNone/>
            </a:pPr>
            <a:r>
              <a:rPr lang="en-US" altLang="en-US" sz="2400" dirty="0"/>
              <a:t>        without the condition, to detect a small minority </a:t>
            </a:r>
          </a:p>
          <a:p>
            <a:pPr marL="200021" lvl="1" indent="0">
              <a:buNone/>
            </a:pPr>
            <a:r>
              <a:rPr lang="en-US" altLang="en-US" sz="2400" dirty="0"/>
              <a:t>        with it (e.g., HIV prevalence in the USA is ~0.4%) </a:t>
            </a:r>
          </a:p>
          <a:p>
            <a:pPr lvl="1"/>
            <a:r>
              <a:rPr lang="en-US" altLang="en-US" sz="2400" dirty="0"/>
              <a:t>Fraud detection: About 2% of credit card accounts </a:t>
            </a:r>
          </a:p>
          <a:p>
            <a:pPr marL="200021" lvl="1" indent="0">
              <a:buNone/>
            </a:pPr>
            <a:r>
              <a:rPr lang="en-US" altLang="en-US" sz="2400" dirty="0"/>
              <a:t>        are defrauded per year. (Most fraud detection domains are heavily imbalanced.)</a:t>
            </a:r>
          </a:p>
          <a:p>
            <a:pPr lvl="1"/>
            <a:r>
              <a:rPr lang="en-US" altLang="en-US" sz="2400" dirty="0"/>
              <a:t>Product defect, accident (oil-spill), disk drive failures, etc.</a:t>
            </a:r>
          </a:p>
        </p:txBody>
      </p:sp>
      <p:pic>
        <p:nvPicPr>
          <p:cNvPr id="113666" name="Picture 2" descr="Related image">
            <a:extLst>
              <a:ext uri="{FF2B5EF4-FFF2-40B4-BE49-F238E27FC236}">
                <a16:creationId xmlns:a16="http://schemas.microsoft.com/office/drawing/2014/main" id="{DF5ECE2A-4B9B-4BD2-99EC-7434DBEE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 bwMode="auto">
          <a:xfrm>
            <a:off x="7953375" y="1895880"/>
            <a:ext cx="4238625" cy="30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7585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defRPr/>
            </a:pPr>
            <a:endParaRPr lang="en-US" sz="2400" kern="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2400" kern="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94436" y="1503140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kern="0" dirty="0"/>
              <a:t>Typical methods on imbalanced data (Balance the training set)</a:t>
            </a:r>
          </a:p>
          <a:p>
            <a:pPr lvl="2">
              <a:defRPr/>
            </a:pPr>
            <a:r>
              <a:rPr lang="en-US" sz="2400" b="1" kern="0" dirty="0"/>
              <a:t>Oversampling</a:t>
            </a:r>
            <a:r>
              <a:rPr lang="en-US" sz="2400" kern="0" dirty="0"/>
              <a:t>: Oversample the minority class.</a:t>
            </a:r>
          </a:p>
          <a:p>
            <a:pPr lvl="2">
              <a:defRPr/>
            </a:pPr>
            <a:r>
              <a:rPr lang="en-US" sz="2400" b="1" kern="0" dirty="0"/>
              <a:t>Under-sampling</a:t>
            </a:r>
            <a:r>
              <a:rPr lang="en-US" sz="2400" kern="0" dirty="0"/>
              <a:t>: Randomly eliminate tuples from majority class</a:t>
            </a:r>
          </a:p>
          <a:p>
            <a:pPr lvl="2">
              <a:defRPr/>
            </a:pPr>
            <a:r>
              <a:rPr lang="en-US" sz="2400" b="1" kern="0" dirty="0"/>
              <a:t>Synthesizing: </a:t>
            </a:r>
            <a:r>
              <a:rPr lang="en-US" sz="2400" kern="0" dirty="0"/>
              <a:t>Synthesize new minority classes</a:t>
            </a:r>
          </a:p>
        </p:txBody>
      </p:sp>
      <p:pic>
        <p:nvPicPr>
          <p:cNvPr id="115714" name="Picture 2" descr="Related image">
            <a:extLst>
              <a:ext uri="{FF2B5EF4-FFF2-40B4-BE49-F238E27FC236}">
                <a16:creationId xmlns:a16="http://schemas.microsoft.com/office/drawing/2014/main" id="{40066B61-D51F-41C3-ACCE-599378E1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50"/>
          <a:stretch/>
        </p:blipFill>
        <p:spPr bwMode="auto">
          <a:xfrm>
            <a:off x="697514" y="3777179"/>
            <a:ext cx="4657725" cy="26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93D2AE0-71F3-4847-AB3E-D6CFAEAA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7"/>
          <a:stretch/>
        </p:blipFill>
        <p:spPr bwMode="auto">
          <a:xfrm>
            <a:off x="6367463" y="4235453"/>
            <a:ext cx="4657725" cy="217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65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defRPr/>
            </a:pPr>
            <a:endParaRPr lang="en-US" sz="2400" kern="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2400" kern="0" dirty="0"/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33347" y="1175646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kern="0" dirty="0"/>
              <a:t>Typical methods on imbalanced data (At the algorithm level)</a:t>
            </a:r>
          </a:p>
          <a:p>
            <a:pPr lvl="2">
              <a:defRPr/>
            </a:pPr>
            <a:r>
              <a:rPr lang="en-US" sz="2400" b="1" kern="0" dirty="0"/>
              <a:t>Threshold-moving</a:t>
            </a:r>
            <a:r>
              <a:rPr lang="en-US" sz="2400" kern="0" dirty="0"/>
              <a:t>: Move the decision threshold, t, so that the rare class tuples are easier to classify, and hence, less chance of costly false negative errors</a:t>
            </a:r>
          </a:p>
          <a:p>
            <a:pPr lvl="2">
              <a:defRPr/>
            </a:pPr>
            <a:r>
              <a:rPr lang="en-US" sz="2400" b="1" kern="0" dirty="0"/>
              <a:t>Class weight adjusting</a:t>
            </a:r>
            <a:r>
              <a:rPr lang="en-US" sz="2400" kern="0" dirty="0"/>
              <a:t>: Since false negative costs more than false positive, we can give larger weight to false negative </a:t>
            </a:r>
          </a:p>
          <a:p>
            <a:pPr lvl="1">
              <a:defRPr/>
            </a:pPr>
            <a:r>
              <a:rPr lang="en-US" sz="2400" b="1" kern="0" dirty="0"/>
              <a:t>Ensemble techniques</a:t>
            </a:r>
            <a:r>
              <a:rPr lang="en-US" sz="2400" kern="0" dirty="0"/>
              <a:t>: Ensemble multiple classifiers introduced in the following chapter</a:t>
            </a:r>
          </a:p>
        </p:txBody>
      </p:sp>
      <p:pic>
        <p:nvPicPr>
          <p:cNvPr id="115718" name="Picture 6" descr="Standard deviation imbalanced classes">
            <a:extLst>
              <a:ext uri="{FF2B5EF4-FFF2-40B4-BE49-F238E27FC236}">
                <a16:creationId xmlns:a16="http://schemas.microsoft.com/office/drawing/2014/main" id="{229D5C2D-A092-4023-A6BE-0FD1985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34" y="4095557"/>
            <a:ext cx="3320678" cy="27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0" name="Picture 8" descr="shifted separation line imbalanced classes">
            <a:extLst>
              <a:ext uri="{FF2B5EF4-FFF2-40B4-BE49-F238E27FC236}">
                <a16:creationId xmlns:a16="http://schemas.microsoft.com/office/drawing/2014/main" id="{90AA0EF8-0770-449C-8896-1D997368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84" y="4130858"/>
            <a:ext cx="3221964" cy="26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6125B3-C3A4-4712-BFE5-32056DC0B73A}"/>
              </a:ext>
            </a:extLst>
          </p:cNvPr>
          <p:cNvCxnSpPr/>
          <p:nvPr/>
        </p:nvCxnSpPr>
        <p:spPr>
          <a:xfrm>
            <a:off x="5282119" y="5703282"/>
            <a:ext cx="1575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87BC5A-F3C6-45ED-9DEA-ABB5A5F32CFD}"/>
              </a:ext>
            </a:extLst>
          </p:cNvPr>
          <p:cNvSpPr txBox="1"/>
          <p:nvPr/>
        </p:nvSpPr>
        <p:spPr>
          <a:xfrm>
            <a:off x="5291847" y="5048657"/>
            <a:ext cx="15064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Threshold-moving</a:t>
            </a:r>
            <a:endParaRPr lang="zh-CN" altLang="en-US" dirty="0"/>
          </a:p>
        </p:txBody>
      </p:sp>
      <p:pic>
        <p:nvPicPr>
          <p:cNvPr id="52" name="Picture 6" descr="Standard deviation imbalanced classes">
            <a:extLst>
              <a:ext uri="{FF2B5EF4-FFF2-40B4-BE49-F238E27FC236}">
                <a16:creationId xmlns:a16="http://schemas.microsoft.com/office/drawing/2014/main" id="{FAED5744-C3B4-42BB-BF0C-95203E02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3672145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tandard deviation imbalanced classes">
            <a:extLst>
              <a:ext uri="{FF2B5EF4-FFF2-40B4-BE49-F238E27FC236}">
                <a16:creationId xmlns:a16="http://schemas.microsoft.com/office/drawing/2014/main" id="{2123FF02-5BA3-466A-971E-A4D8164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9551161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73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E3AE-2CCE-48F0-B81C-AA8318A9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Evaluate imbalanced data classifier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2C79-D763-4F68-9BBF-CC10EEE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/>
          <a:p>
            <a:r>
              <a:rPr lang="en-US" altLang="zh-CN" dirty="0"/>
              <a:t>Can we use Accuracy to evaluate imbalanced data classifier?</a:t>
            </a:r>
          </a:p>
          <a:p>
            <a:r>
              <a:rPr lang="en-US" altLang="zh-CN" dirty="0"/>
              <a:t>Accuracy simply counts the number of errors. If a data set has 2% positive labels and 98% negative labels, a classifier that map all inputs to negative class will get an accuracy of 98%!</a:t>
            </a:r>
          </a:p>
          <a:p>
            <a:r>
              <a:rPr lang="en-US" altLang="zh-CN" dirty="0"/>
              <a:t>ROC Curve</a:t>
            </a:r>
          </a:p>
          <a:p>
            <a:endParaRPr lang="zh-CN" altLang="en-US" dirty="0"/>
          </a:p>
        </p:txBody>
      </p:sp>
      <p:pic>
        <p:nvPicPr>
          <p:cNvPr id="121858" name="Picture 2" descr="Image result for roc curve">
            <a:extLst>
              <a:ext uri="{FF2B5EF4-FFF2-40B4-BE49-F238E27FC236}">
                <a16:creationId xmlns:a16="http://schemas.microsoft.com/office/drawing/2014/main" id="{CD1D60BC-5F34-440B-A2A0-688BD88D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95" y="2772384"/>
            <a:ext cx="5649198" cy="40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57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is compared with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independent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4320287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936710" y="492426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33631"/>
      </p:ext>
    </p:extLst>
  </p:cSld>
  <p:clrMapOvr>
    <a:masterClrMapping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Multiclass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852" y="1197101"/>
            <a:ext cx="10904628" cy="539358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Classification involving more than two classes (i.e., &gt; 2 Classes)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Methodology: Reducing the multi-class problem into multiple binary problems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1. </a:t>
            </a:r>
            <a:r>
              <a:rPr lang="en-US" altLang="en-US" sz="2400" b="1" dirty="0"/>
              <a:t>One-vs.-rest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one-vs.-all</a:t>
            </a:r>
            <a:r>
              <a:rPr lang="en-US" altLang="en-US" sz="2400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train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classifiers: one for each class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Classifier j: treat tuples in class j as </a:t>
            </a:r>
            <a:r>
              <a:rPr lang="en-US" altLang="en-US" sz="2400" i="1" dirty="0"/>
              <a:t>positive</a:t>
            </a:r>
            <a:r>
              <a:rPr lang="en-US" altLang="en-US" sz="2400" dirty="0"/>
              <a:t> &amp; </a:t>
            </a:r>
            <a:r>
              <a:rPr lang="en-US" altLang="en-US" sz="2400" b="1" dirty="0"/>
              <a:t>all the rest </a:t>
            </a:r>
            <a:r>
              <a:rPr lang="en-US" altLang="en-US" sz="2400" dirty="0"/>
              <a:t>as </a:t>
            </a:r>
            <a:r>
              <a:rPr lang="en-US" altLang="en-US" sz="2400" i="1" dirty="0"/>
              <a:t>negative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the set of classifiers vote as an ensemble </a:t>
            </a:r>
          </a:p>
          <a:p>
            <a:pPr>
              <a:spcBef>
                <a:spcPts val="400"/>
              </a:spcBef>
            </a:pPr>
            <a:endParaRPr lang="en-US" altLang="en-US" sz="2400" dirty="0"/>
          </a:p>
        </p:txBody>
      </p:sp>
      <p:pic>
        <p:nvPicPr>
          <p:cNvPr id="117762" name="Picture 2" descr="Image result for multiclass classification one vs all">
            <a:extLst>
              <a:ext uri="{FF2B5EF4-FFF2-40B4-BE49-F238E27FC236}">
                <a16:creationId xmlns:a16="http://schemas.microsoft.com/office/drawing/2014/main" id="{0909C872-6A9C-459C-ABBD-2D061D95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13" y="3893892"/>
            <a:ext cx="5599281" cy="276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5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Multiclass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852" y="1197101"/>
            <a:ext cx="10904628" cy="539358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Method 2. </a:t>
            </a:r>
            <a:r>
              <a:rPr lang="en-US" altLang="en-US" sz="2400" b="1" dirty="0"/>
              <a:t>one-vs.-one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all-vs.-all</a:t>
            </a:r>
            <a:r>
              <a:rPr lang="en-US" altLang="en-US" sz="2400" dirty="0"/>
              <a:t>):</a:t>
            </a:r>
            <a:r>
              <a:rPr lang="en-US" altLang="en-US" sz="2400" b="1" dirty="0"/>
              <a:t>  </a:t>
            </a:r>
            <a:r>
              <a:rPr lang="en-US" altLang="en-US" sz="2400" dirty="0"/>
              <a:t>Learn a classifier for each pair of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construct </a:t>
            </a:r>
            <a:r>
              <a:rPr lang="en-US" altLang="en-US" sz="2400" i="1" dirty="0"/>
              <a:t>m</a:t>
            </a:r>
            <a:r>
              <a:rPr lang="en-US" altLang="en-US" sz="2400" dirty="0"/>
              <a:t>(</a:t>
            </a:r>
            <a:r>
              <a:rPr lang="en-US" altLang="en-US" sz="2400" i="1" dirty="0"/>
              <a:t>m</a:t>
            </a:r>
            <a:r>
              <a:rPr lang="en-US" altLang="en-US" sz="2400" dirty="0"/>
              <a:t> − 1)/2 binary classifiers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 classifier is trained using tuples of the two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each classifier votes</a:t>
            </a:r>
          </a:p>
          <a:p>
            <a:pPr lvl="3">
              <a:spcBef>
                <a:spcPts val="400"/>
              </a:spcBef>
            </a:pPr>
            <a:r>
              <a:rPr lang="en-US" altLang="en-US" sz="2400" dirty="0"/>
              <a:t>X is assigned to the class with maximal vote</a:t>
            </a:r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dirty="0"/>
              <a:t>Comparison:  One-vs.-one tends to perform better than one-vs.-rest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Many new algorithms have been developed </a:t>
            </a:r>
            <a:r>
              <a:rPr lang="en-US" altLang="en-US" sz="2400" dirty="0"/>
              <a:t>to go beyond binary classifier method</a:t>
            </a:r>
          </a:p>
        </p:txBody>
      </p:sp>
      <p:pic>
        <p:nvPicPr>
          <p:cNvPr id="118786" name="Picture 2" descr="Related image">
            <a:extLst>
              <a:ext uri="{FF2B5EF4-FFF2-40B4-BE49-F238E27FC236}">
                <a16:creationId xmlns:a16="http://schemas.microsoft.com/office/drawing/2014/main" id="{69E383BA-84D4-432C-884D-B1F4AFA99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3" b="5877"/>
          <a:stretch/>
        </p:blipFill>
        <p:spPr bwMode="auto">
          <a:xfrm>
            <a:off x="2571142" y="3249039"/>
            <a:ext cx="5829041" cy="25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046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0"/>
            <a:ext cx="10610851" cy="98107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Semi-Supervised Classification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14424"/>
            <a:ext cx="9991569" cy="574357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Semi-supervised: Uses labeled and unlabeled data to build a classifier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Self-training 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1. Build a classifier using the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2. Use it to label the unlabeled data, and those with the most confident label prediction are added to the set of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3. Repeat the step 1 and 2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Adv.: easy to understand; </a:t>
            </a:r>
            <a:r>
              <a:rPr lang="en-US" altLang="zh-CN" sz="2400" dirty="0" err="1"/>
              <a:t>D</a:t>
            </a:r>
            <a:r>
              <a:rPr lang="en-US" altLang="en-US" sz="2400" dirty="0" err="1"/>
              <a:t>isadv</a:t>
            </a:r>
            <a:r>
              <a:rPr lang="en-US" altLang="en-US" sz="2400" dirty="0"/>
              <a:t>.: may reinforce errors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4F2585-5A04-40C5-A82A-C61B302DE679}"/>
              </a:ext>
            </a:extLst>
          </p:cNvPr>
          <p:cNvGrpSpPr/>
          <p:nvPr/>
        </p:nvGrpSpPr>
        <p:grpSpPr>
          <a:xfrm>
            <a:off x="3268494" y="4434095"/>
            <a:ext cx="4310370" cy="1995888"/>
            <a:chOff x="3268494" y="4434095"/>
            <a:chExt cx="4310370" cy="1995888"/>
          </a:xfrm>
        </p:grpSpPr>
        <p:pic>
          <p:nvPicPr>
            <p:cNvPr id="119810" name="Picture 2" descr="Related image">
              <a:extLst>
                <a:ext uri="{FF2B5EF4-FFF2-40B4-BE49-F238E27FC236}">
                  <a16:creationId xmlns:a16="http://schemas.microsoft.com/office/drawing/2014/main" id="{7976990F-03AC-4301-A0F2-B3B963BDF6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2" t="18982" r="3285" b="56817"/>
            <a:stretch/>
          </p:blipFill>
          <p:spPr bwMode="auto">
            <a:xfrm>
              <a:off x="3268494" y="4434095"/>
              <a:ext cx="4310370" cy="199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F01444-9539-4B9F-B9F3-3ACABC0C3EBF}"/>
                </a:ext>
              </a:extLst>
            </p:cNvPr>
            <p:cNvSpPr txBox="1"/>
            <p:nvPr/>
          </p:nvSpPr>
          <p:spPr>
            <a:xfrm>
              <a:off x="6225102" y="5602486"/>
              <a:ext cx="1216558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/>
                <a:t>Confident by classifier1</a:t>
              </a:r>
              <a:endParaRPr lang="zh-CN" altLang="en-US" sz="15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33111B-ADDE-471B-A062-070546478316}"/>
                </a:ext>
              </a:extLst>
            </p:cNvPr>
            <p:cNvSpPr txBox="1"/>
            <p:nvPr/>
          </p:nvSpPr>
          <p:spPr>
            <a:xfrm>
              <a:off x="6225101" y="5217765"/>
              <a:ext cx="989484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Labeled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858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0"/>
            <a:ext cx="10610851" cy="98107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Semi-Supervised Classification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14424"/>
            <a:ext cx="9991569" cy="574357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Semi-supervised: Uses labeled and unlabeled data to build a classifier</a:t>
            </a:r>
          </a:p>
          <a:p>
            <a:pPr>
              <a:spcBef>
                <a:spcPts val="4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Co-training</a:t>
            </a:r>
            <a:r>
              <a:rPr lang="en-US" altLang="en-US" sz="2400" dirty="0"/>
              <a:t>: Use two or more classifiers to teach each other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Each learner uses a mutually independent set of features of each tuple to train a good classifier, say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Then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are used to predict the class label for unlabeled data X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Teach each other: The tuple having the most confident prediction from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added to the set of labeled data for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&amp; vice versa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Other methods include joint probability distribution of features and labels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B23CDF2-7BFB-4154-B472-BDF977F3F9BC}"/>
              </a:ext>
            </a:extLst>
          </p:cNvPr>
          <p:cNvGrpSpPr/>
          <p:nvPr/>
        </p:nvGrpSpPr>
        <p:grpSpPr>
          <a:xfrm>
            <a:off x="3336586" y="4581728"/>
            <a:ext cx="4747100" cy="2062263"/>
            <a:chOff x="3336586" y="4581728"/>
            <a:chExt cx="4747100" cy="2062263"/>
          </a:xfrm>
        </p:grpSpPr>
        <p:pic>
          <p:nvPicPr>
            <p:cNvPr id="16" name="Picture 2" descr="Related image">
              <a:extLst>
                <a:ext uri="{FF2B5EF4-FFF2-40B4-BE49-F238E27FC236}">
                  <a16:creationId xmlns:a16="http://schemas.microsoft.com/office/drawing/2014/main" id="{52A2F126-85B5-40B9-B81A-FB90229B0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17" t="73192" r="2730" b="3121"/>
            <a:stretch/>
          </p:blipFill>
          <p:spPr bwMode="auto">
            <a:xfrm>
              <a:off x="3336586" y="4581728"/>
              <a:ext cx="4747100" cy="2062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89D2B48-E4C0-47AA-942A-008AAAE1C3F8}"/>
                </a:ext>
              </a:extLst>
            </p:cNvPr>
            <p:cNvSpPr txBox="1"/>
            <p:nvPr/>
          </p:nvSpPr>
          <p:spPr>
            <a:xfrm>
              <a:off x="6452176" y="5225475"/>
              <a:ext cx="133967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Confident by classifier1</a:t>
              </a:r>
              <a:endParaRPr lang="zh-CN" altLang="en-US" sz="16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C0E69A1-99A7-4EBC-8515-76154DFCB820}"/>
                </a:ext>
              </a:extLst>
            </p:cNvPr>
            <p:cNvSpPr txBox="1"/>
            <p:nvPr/>
          </p:nvSpPr>
          <p:spPr>
            <a:xfrm>
              <a:off x="6452176" y="4899747"/>
              <a:ext cx="989484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Labeled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AA8A298-92D5-45E2-AE03-B2C0773D2F5F}"/>
                </a:ext>
              </a:extLst>
            </p:cNvPr>
            <p:cNvSpPr txBox="1"/>
            <p:nvPr/>
          </p:nvSpPr>
          <p:spPr>
            <a:xfrm>
              <a:off x="6452176" y="5843590"/>
              <a:ext cx="1427228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Confident by classifier2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0205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93878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" y="1192448"/>
            <a:ext cx="10642059" cy="5665552"/>
          </a:xfrm>
        </p:spPr>
        <p:txBody>
          <a:bodyPr/>
          <a:lstStyle/>
          <a:p>
            <a:r>
              <a:rPr lang="en-US" altLang="en-US" sz="2400" dirty="0"/>
              <a:t>A special case of semi-supervised learning</a:t>
            </a:r>
          </a:p>
          <a:p>
            <a:r>
              <a:rPr lang="en-US" altLang="en-US" sz="2400" dirty="0"/>
              <a:t>Active learner: Interactively query teachers (oracle) for labels of “informative” data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7A4CB1-7E1E-437C-B1F2-70D479BE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8" t="29646" r="7305" b="12766"/>
          <a:stretch/>
        </p:blipFill>
        <p:spPr>
          <a:xfrm>
            <a:off x="2394625" y="2217905"/>
            <a:ext cx="7402749" cy="39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125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3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13547248"/>
              </p:ext>
            </p:extLst>
          </p:nvPr>
        </p:nvGraphicFramePr>
        <p:xfrm>
          <a:off x="3099475" y="3822530"/>
          <a:ext cx="4857751" cy="285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3" name="SmartDraw" r:id="rId4" imgW="5372100" imgH="3159252" progId="SmartDraw.2">
                  <p:embed/>
                </p:oleObj>
              </mc:Choice>
              <mc:Fallback>
                <p:oleObj name="SmartDraw" r:id="rId4" imgW="5372100" imgH="3159252" progId="SmartDraw.2">
                  <p:embed/>
                  <p:pic>
                    <p:nvPicPr>
                      <p:cNvPr id="6553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9475" y="3822530"/>
                        <a:ext cx="4857751" cy="2856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93878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" y="1192448"/>
            <a:ext cx="10642059" cy="5665552"/>
          </a:xfrm>
        </p:spPr>
        <p:txBody>
          <a:bodyPr/>
          <a:lstStyle/>
          <a:p>
            <a:r>
              <a:rPr lang="en-US" altLang="en-US" sz="2400" dirty="0"/>
              <a:t>Pool-based approach: Uses a pool of unlabeled data</a:t>
            </a:r>
          </a:p>
          <a:p>
            <a:pPr lvl="1"/>
            <a:r>
              <a:rPr lang="en-US" altLang="en-US" sz="2400" dirty="0"/>
              <a:t>L: a small subset of D is labeled, U: a pool of unlabeled data in D</a:t>
            </a:r>
          </a:p>
          <a:p>
            <a:pPr lvl="1"/>
            <a:r>
              <a:rPr lang="en-US" altLang="en-US" sz="2400" dirty="0"/>
              <a:t>Use a query function to carefully select one or more tuples from U and request labels from an oracle (a human annotator)</a:t>
            </a:r>
          </a:p>
          <a:p>
            <a:pPr lvl="1"/>
            <a:r>
              <a:rPr lang="en-US" altLang="en-US" sz="2400" dirty="0"/>
              <a:t>The newly labeled samples are added to L, and learn a model</a:t>
            </a:r>
          </a:p>
          <a:p>
            <a:pPr lvl="1"/>
            <a:r>
              <a:rPr lang="en-US" altLang="en-US" sz="2400" dirty="0"/>
              <a:t>Goal: </a:t>
            </a:r>
            <a:r>
              <a:rPr lang="en-US" altLang="en-US" sz="2400" b="1" dirty="0"/>
              <a:t>Achieve high accuracy using as few labeled data as possible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A19BA57-2C6D-4B1E-85AF-4BBE40B9499F}"/>
              </a:ext>
            </a:extLst>
          </p:cNvPr>
          <p:cNvSpPr/>
          <p:nvPr/>
        </p:nvSpPr>
        <p:spPr>
          <a:xfrm>
            <a:off x="8813260" y="4015206"/>
            <a:ext cx="3015574" cy="123541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 good choice: unlabeled point closest to the current decision boundary</a:t>
            </a:r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AB877449-3F9F-4522-AB03-728A6F1BEB34}"/>
              </a:ext>
            </a:extLst>
          </p:cNvPr>
          <p:cNvCxnSpPr>
            <a:endCxn id="2" idx="0"/>
          </p:cNvCxnSpPr>
          <p:nvPr/>
        </p:nvCxnSpPr>
        <p:spPr>
          <a:xfrm>
            <a:off x="8764621" y="2500009"/>
            <a:ext cx="1556426" cy="15151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F942D69-E921-4E60-AA43-93C34EF859AD}"/>
              </a:ext>
            </a:extLst>
          </p:cNvPr>
          <p:cNvSpPr/>
          <p:nvPr/>
        </p:nvSpPr>
        <p:spPr>
          <a:xfrm>
            <a:off x="6322979" y="2130357"/>
            <a:ext cx="3336587" cy="369652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897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93878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" y="1192448"/>
            <a:ext cx="10642059" cy="5665552"/>
          </a:xfrm>
        </p:spPr>
        <p:txBody>
          <a:bodyPr/>
          <a:lstStyle/>
          <a:p>
            <a:r>
              <a:rPr lang="en-US" altLang="en-US" sz="2400" dirty="0"/>
              <a:t>Evaluated using </a:t>
            </a:r>
            <a:r>
              <a:rPr lang="en-US" altLang="en-US" sz="2400" i="1" dirty="0"/>
              <a:t>learning curves</a:t>
            </a:r>
            <a:r>
              <a:rPr lang="en-US" altLang="en-US" sz="2400" dirty="0"/>
              <a:t>: Accuracy as a function of the number of instances queried (# of tuples to be queried should be small)</a:t>
            </a:r>
          </a:p>
          <a:p>
            <a:endParaRPr lang="en-US" altLang="en-US" sz="2400" b="1" dirty="0"/>
          </a:p>
        </p:txBody>
      </p:sp>
      <p:pic>
        <p:nvPicPr>
          <p:cNvPr id="122882" name="Picture 2" descr="Related image">
            <a:extLst>
              <a:ext uri="{FF2B5EF4-FFF2-40B4-BE49-F238E27FC236}">
                <a16:creationId xmlns:a16="http://schemas.microsoft.com/office/drawing/2014/main" id="{55245A02-9F80-4CEC-94D6-8EC61B52D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t="6382" r="8262" b="3688"/>
          <a:stretch/>
        </p:blipFill>
        <p:spPr bwMode="auto">
          <a:xfrm>
            <a:off x="2850205" y="2099263"/>
            <a:ext cx="5768502" cy="455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52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115" y="0"/>
            <a:ext cx="10972800" cy="93385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Transfer Learning: Conceptual Framework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136" y="1162454"/>
            <a:ext cx="10914435" cy="186056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Traditional learning: Build a new classifier for each new task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Transfer learning:  Extract knowledge from one or more source tasks (e.g., recognizing cars) and apply the knowledge to a target task (e.g., recognizing trucks)</a:t>
            </a:r>
          </a:p>
          <a:p>
            <a:pPr>
              <a:lnSpc>
                <a:spcPct val="110000"/>
              </a:lnSpc>
            </a:pPr>
            <a:r>
              <a:rPr lang="en-US" dirty="0"/>
              <a:t>Many algorithms are developed, applied to text classification, spam filtering, etc. </a:t>
            </a:r>
          </a:p>
          <a:p>
            <a:pPr>
              <a:lnSpc>
                <a:spcPct val="110000"/>
              </a:lnSpc>
            </a:pPr>
            <a:endParaRPr lang="en-US" altLang="en-US" dirty="0"/>
          </a:p>
        </p:txBody>
      </p:sp>
      <p:graphicFrame>
        <p:nvGraphicFramePr>
          <p:cNvPr id="66564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3000981"/>
              </p:ext>
            </p:extLst>
          </p:nvPr>
        </p:nvGraphicFramePr>
        <p:xfrm>
          <a:off x="1513601" y="3834986"/>
          <a:ext cx="4193431" cy="247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85" name="SmartDraw" r:id="rId4" imgW="4073652" imgH="2494788" progId="SmartDraw.2">
                  <p:embed/>
                </p:oleObj>
              </mc:Choice>
              <mc:Fallback>
                <p:oleObj name="SmartDraw" r:id="rId4" imgW="4073652" imgH="2494788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601" y="3834986"/>
                        <a:ext cx="4193431" cy="247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1563413" y="6300873"/>
            <a:ext cx="3962400" cy="36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Traditional Learning Framework</a:t>
            </a:r>
          </a:p>
        </p:txBody>
      </p:sp>
      <p:sp>
        <p:nvSpPr>
          <p:cNvPr id="66567" name="Text Box 10"/>
          <p:cNvSpPr txBox="1">
            <a:spLocks noChangeArrowheads="1"/>
          </p:cNvSpPr>
          <p:nvPr/>
        </p:nvSpPr>
        <p:spPr bwMode="auto">
          <a:xfrm>
            <a:off x="6721472" y="6300873"/>
            <a:ext cx="3657600" cy="3667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Transfer Learning Framework</a:t>
            </a:r>
          </a:p>
        </p:txBody>
      </p:sp>
      <p:graphicFrame>
        <p:nvGraphicFramePr>
          <p:cNvPr id="66568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105333292"/>
              </p:ext>
            </p:extLst>
          </p:nvPr>
        </p:nvGraphicFramePr>
        <p:xfrm>
          <a:off x="6346489" y="3906758"/>
          <a:ext cx="4210050" cy="239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86" name="SmartDraw" r:id="rId6" imgW="4073652" imgH="2316480" progId="SmartDraw.2">
                  <p:embed/>
                </p:oleObj>
              </mc:Choice>
              <mc:Fallback>
                <p:oleObj name="SmartDraw" r:id="rId6" imgW="4073652" imgH="23164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489" y="3906758"/>
                        <a:ext cx="4210050" cy="2394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4938"/>
      </p:ext>
    </p:extLst>
  </p:cSld>
  <p:clrMapOvr>
    <a:masterClrMapping/>
  </p:clrMapOvr>
  <p:transition spd="med"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115" y="0"/>
            <a:ext cx="10972800" cy="93385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Transfer Learning: An Example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08061" y="1568440"/>
            <a:ext cx="5367464" cy="510473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b="1" dirty="0"/>
              <a:t>Cross-platform friend recommendation[1]</a:t>
            </a: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zh-CN" dirty="0"/>
              <a:t>Users’ social relation and behavior in one platform(</a:t>
            </a:r>
            <a:r>
              <a:rPr lang="en-US" altLang="zh-CN" dirty="0" err="1"/>
              <a:t>flickr</a:t>
            </a:r>
            <a:r>
              <a:rPr lang="en-US" altLang="zh-CN" dirty="0"/>
              <a:t>) offers important knowledge about social interest in another platform(Twitter)</a:t>
            </a:r>
            <a:endParaRPr lang="en-US" altLang="en-US" dirty="0"/>
          </a:p>
        </p:txBody>
      </p:sp>
      <p:sp>
        <p:nvSpPr>
          <p:cNvPr id="6" name="AutoShape 4" descr="Related image">
            <a:extLst>
              <a:ext uri="{FF2B5EF4-FFF2-40B4-BE49-F238E27FC236}">
                <a16:creationId xmlns:a16="http://schemas.microsoft.com/office/drawing/2014/main" id="{B7AC11A0-9AE9-4A95-A18E-143FD05A05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4934" name="Picture 6" descr="Related image">
            <a:extLst>
              <a:ext uri="{FF2B5EF4-FFF2-40B4-BE49-F238E27FC236}">
                <a16:creationId xmlns:a16="http://schemas.microsoft.com/office/drawing/2014/main" id="{2F0333EB-8B27-4F6E-91D2-618B0A9B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2" y="1285059"/>
            <a:ext cx="5014078" cy="522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D462C6-FED3-4A10-A29F-39EB7C83DF2A}"/>
              </a:ext>
            </a:extLst>
          </p:cNvPr>
          <p:cNvSpPr/>
          <p:nvPr/>
        </p:nvSpPr>
        <p:spPr>
          <a:xfrm>
            <a:off x="603115" y="6473279"/>
            <a:ext cx="1153700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http://nlpr</a:t>
            </a:r>
            <a:r>
              <a:rPr lang="en-US" altLang="zh-CN" dirty="0"/>
              <a:t>-</a:t>
            </a:r>
            <a:r>
              <a:rPr lang="zh-CN" altLang="en-US" dirty="0"/>
              <a:t>web.ia.ac.cn/mmc/homepage/myan/Project_YanMing/ming_ICME2013/material/ICME2013Final.pdf</a:t>
            </a:r>
          </a:p>
        </p:txBody>
      </p:sp>
    </p:spTree>
    <p:extLst>
      <p:ext uri="{BB962C8B-B14F-4D97-AF65-F5344CB8AC3E}">
        <p14:creationId xmlns:p14="http://schemas.microsoft.com/office/powerpoint/2010/main" val="2906857256"/>
      </p:ext>
    </p:extLst>
  </p:cSld>
  <p:clrMapOvr>
    <a:masterClrMapping/>
  </p:clrMapOvr>
  <p:transition spd="med"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79119" y="174303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81451"/>
      </p:ext>
    </p:extLst>
  </p:cSld>
  <p:clrMapOvr>
    <a:masterClrMapping/>
  </p:clrMapOvr>
  <p:transition>
    <p:zo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4"/>
            <a:ext cx="12192000" cy="943583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 Supervision: A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Programming Paradigm for Machine Learning</a:t>
            </a:r>
            <a:endParaRPr lang="en-US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879" y="1260742"/>
            <a:ext cx="10212421" cy="5486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/>
              <a:t>Overcome the training data bottleneck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Leverage higher-level and/or noisier input from experts</a:t>
            </a:r>
          </a:p>
          <a:p>
            <a:pPr>
              <a:spcBef>
                <a:spcPts val="200"/>
              </a:spcBef>
            </a:pPr>
            <a:r>
              <a:rPr lang="en-US" sz="2400" b="1" dirty="0"/>
              <a:t>Sources of </a:t>
            </a:r>
            <a:r>
              <a:rPr lang="en-US" altLang="zh-CN" sz="2400" dirty="0"/>
              <a:t>cheaply and efficiently provided </a:t>
            </a:r>
            <a:r>
              <a:rPr lang="en-US" sz="2400" dirty="0"/>
              <a:t>weak labels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Higher-level, less precise supervision (e.g., heuristic rules, expected label distributions)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Cheaper, lower-quality supervision (e.g. crowdsourcing) 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Existing resources (e.g. knowledge bases, pre-trained models)</a:t>
            </a:r>
          </a:p>
        </p:txBody>
      </p:sp>
    </p:spTree>
    <p:extLst>
      <p:ext uri="{BB962C8B-B14F-4D97-AF65-F5344CB8AC3E}">
        <p14:creationId xmlns:p14="http://schemas.microsoft.com/office/powerpoint/2010/main" val="2184101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4"/>
            <a:ext cx="12192000" cy="943583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 Supervision: A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Programming Paradigm for Machine Learning</a:t>
            </a:r>
            <a:endParaRPr lang="en-US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879" y="1260742"/>
            <a:ext cx="10212421" cy="5486400"/>
          </a:xfrm>
        </p:spPr>
        <p:txBody>
          <a:bodyPr/>
          <a:lstStyle/>
          <a:p>
            <a:r>
              <a:rPr lang="en-US" sz="2400" dirty="0"/>
              <a:t>These weak label distributions could take </a:t>
            </a:r>
            <a:r>
              <a:rPr lang="en-US" sz="2400" b="1" dirty="0"/>
              <a:t>many forms</a:t>
            </a:r>
          </a:p>
          <a:p>
            <a:pPr lvl="1"/>
            <a:r>
              <a:rPr lang="en-US" sz="2400" dirty="0"/>
              <a:t>Weak Labels from crowd workers, output of heuristic rules, knowledge base(e.g. </a:t>
            </a:r>
            <a:r>
              <a:rPr lang="en-US" sz="2400" dirty="0" err="1"/>
              <a:t>wikipedia</a:t>
            </a:r>
            <a:r>
              <a:rPr lang="en-US" sz="2400" dirty="0"/>
              <a:t>), or the output of other classifiers, etc.</a:t>
            </a:r>
          </a:p>
          <a:p>
            <a:pPr lvl="1"/>
            <a:r>
              <a:rPr lang="en-US" sz="2400" dirty="0"/>
              <a:t>Constraints and invariances (e.g., from physics, logic, or other experts)</a:t>
            </a:r>
          </a:p>
          <a:p>
            <a:pPr lvl="1"/>
            <a:r>
              <a:rPr lang="en-US" sz="2400" dirty="0"/>
              <a:t>Probability distributions (e.g., from weak or biased classifiers or user-provided label or feature expectations or measurements)</a:t>
            </a:r>
          </a:p>
        </p:txBody>
      </p:sp>
    </p:spTree>
    <p:extLst>
      <p:ext uri="{BB962C8B-B14F-4D97-AF65-F5344CB8AC3E}">
        <p14:creationId xmlns:p14="http://schemas.microsoft.com/office/powerpoint/2010/main" val="3106929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24121-2E70-4656-82A8-B916BDE2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 Supervision: A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Programming Paradigm for Machine Learning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69804-7D86-4605-9232-5107774B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These weak label distributions could suffer from noises or errors</a:t>
            </a:r>
          </a:p>
          <a:p>
            <a:pPr lvl="1"/>
            <a:r>
              <a:rPr lang="en-US" altLang="zh-CN" sz="2400" b="1" dirty="0"/>
              <a:t>Insufficient labeling</a:t>
            </a:r>
          </a:p>
          <a:p>
            <a:pPr lvl="2"/>
            <a:r>
              <a:rPr lang="en-US" altLang="zh-CN" sz="2400" dirty="0"/>
              <a:t>Labeled Data + Unlabeled Data</a:t>
            </a:r>
          </a:p>
          <a:p>
            <a:pPr lvl="1"/>
            <a:r>
              <a:rPr lang="en-US" altLang="zh-CN" sz="2400" b="1" dirty="0"/>
              <a:t>Non-Unique labeling</a:t>
            </a:r>
          </a:p>
          <a:p>
            <a:pPr lvl="2"/>
            <a:r>
              <a:rPr lang="en-US" altLang="zh-CN" sz="2400" dirty="0"/>
              <a:t>Multi-label data: Label multiple valid labels to each data tuple</a:t>
            </a:r>
          </a:p>
          <a:p>
            <a:pPr lvl="1"/>
            <a:r>
              <a:rPr lang="en-US" altLang="zh-CN" sz="2400" b="1" dirty="0"/>
              <a:t>Ambiguous labeling</a:t>
            </a:r>
          </a:p>
          <a:p>
            <a:pPr lvl="2"/>
            <a:r>
              <a:rPr lang="en-US" altLang="zh-CN" sz="2400" dirty="0"/>
              <a:t>Partial-label data: Label multiple candidate labels to each data tuple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659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926"/>
            <a:ext cx="12191999" cy="771524"/>
          </a:xfrm>
        </p:spPr>
        <p:txBody>
          <a:bodyPr>
            <a:normAutofit/>
          </a:bodyPr>
          <a:lstStyle/>
          <a:p>
            <a:r>
              <a:rPr lang="en-US" sz="4000" dirty="0"/>
              <a:t>Relationships Among Different Kinds of Supervisions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7" y="1190625"/>
            <a:ext cx="10477500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274" y="5267932"/>
            <a:ext cx="2819401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Courtesy: A Ratner et al. @Stanford Blog, July 2017</a:t>
            </a:r>
          </a:p>
        </p:txBody>
      </p:sp>
    </p:spTree>
    <p:extLst>
      <p:ext uri="{BB962C8B-B14F-4D97-AF65-F5344CB8AC3E}">
        <p14:creationId xmlns:p14="http://schemas.microsoft.com/office/powerpoint/2010/main" val="18612733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Imbalanced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2629306" y="559547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68552"/>
      </p:ext>
    </p:extLst>
  </p:cSld>
  <p:clrMapOvr>
    <a:masterClrMapping/>
  </p:clrMapOvr>
  <p:transition>
    <p:zo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3" y="1153885"/>
            <a:ext cx="10998654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linear classifier, …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Improve Classification Accuracy: Bagging, 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classification: Multiclass classification, semi-supervised classification, active learning, transfer learning, weak supervision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2306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 for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calculations Step by step</a:t>
            </a:r>
          </a:p>
          <a:p>
            <a:pPr lvl="1"/>
            <a:r>
              <a:rPr lang="en-US" altLang="en-US" dirty="0"/>
              <a:t>Decision tree, Naive Bayes classification methods</a:t>
            </a:r>
            <a:endParaRPr lang="en-US" dirty="0"/>
          </a:p>
          <a:p>
            <a:pPr lvl="1"/>
            <a:r>
              <a:rPr lang="en-US" altLang="en-US" dirty="0"/>
              <a:t>Accuracy, sensitivity, specificity, precision, recall, </a:t>
            </a:r>
            <a:r>
              <a:rPr lang="en-US" altLang="en-US" i="1" dirty="0"/>
              <a:t>F</a:t>
            </a:r>
            <a:r>
              <a:rPr lang="en-US" altLang="en-US" dirty="0"/>
              <a:t> measure</a:t>
            </a:r>
          </a:p>
          <a:p>
            <a:pPr lvl="1"/>
            <a:r>
              <a:rPr lang="en-US" dirty="0"/>
              <a:t>Prediction for logistic regression (with provided parameters)</a:t>
            </a:r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What does a term mean</a:t>
            </a:r>
          </a:p>
          <a:p>
            <a:pPr lvl="1"/>
            <a:r>
              <a:rPr lang="en-US" dirty="0"/>
              <a:t>Describe the procedure</a:t>
            </a:r>
          </a:p>
          <a:p>
            <a:pPr lvl="1"/>
            <a:r>
              <a:rPr lang="en-US" dirty="0"/>
              <a:t>Pros and cons for the classification methods</a:t>
            </a:r>
          </a:p>
          <a:p>
            <a:pPr lvl="1"/>
            <a:r>
              <a:rPr lang="en-US" dirty="0"/>
              <a:t>Interpret the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87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 marL="533400" indent="-533400"/>
            <a:r>
              <a:rPr lang="en-US" altLang="en-US" sz="2200" dirty="0"/>
              <a:t>P. K. Chan and S. J. </a:t>
            </a:r>
            <a:r>
              <a:rPr lang="en-US" altLang="en-US" sz="2200" dirty="0" err="1"/>
              <a:t>Stolfo</a:t>
            </a:r>
            <a:r>
              <a:rPr lang="en-US" altLang="en-US" sz="2200" dirty="0"/>
              <a:t>. </a:t>
            </a:r>
            <a:r>
              <a:rPr lang="en-US" altLang="en-US" sz="2200" b="1" dirty="0"/>
              <a:t>Learning arbiter and combiner trees from partitioned data for scaling machine learning</a:t>
            </a:r>
            <a:r>
              <a:rPr lang="en-US" altLang="en-US" sz="2200" dirty="0"/>
              <a:t>. KDD'95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</a:t>
            </a:r>
            <a:r>
              <a:rPr lang="en-US" altLang="en-US" sz="2200" dirty="0" err="1"/>
              <a:t>Verlag</a:t>
            </a:r>
            <a:r>
              <a:rPr lang="en-US" altLang="en-US" sz="2200" dirty="0"/>
              <a:t>, 2001.</a:t>
            </a:r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5646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31570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1986.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1993.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AAAI'96.</a:t>
            </a:r>
          </a:p>
        </p:txBody>
      </p:sp>
    </p:spTree>
    <p:extLst>
      <p:ext uri="{BB962C8B-B14F-4D97-AF65-F5344CB8AC3E}">
        <p14:creationId xmlns:p14="http://schemas.microsoft.com/office/powerpoint/2010/main" val="37658420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</p:txBody>
      </p:sp>
    </p:spTree>
    <p:extLst>
      <p:ext uri="{BB962C8B-B14F-4D97-AF65-F5344CB8AC3E}">
        <p14:creationId xmlns:p14="http://schemas.microsoft.com/office/powerpoint/2010/main" val="11164377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26225</TotalTime>
  <Words>9576</Words>
  <Application>Microsoft Macintosh PowerPoint</Application>
  <PresentationFormat>Widescreen</PresentationFormat>
  <Paragraphs>1870</Paragraphs>
  <Slides>106</Slides>
  <Notes>88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22" baseType="lpstr">
      <vt:lpstr>Berlin Sans FB Demi</vt:lpstr>
      <vt:lpstr>Gulim</vt:lpstr>
      <vt:lpstr>宋体</vt:lpstr>
      <vt:lpstr>宋体</vt:lpstr>
      <vt:lpstr>Abadi MT Condensed Extra Bold</vt:lpstr>
      <vt:lpstr>Arial</vt:lpstr>
      <vt:lpstr>Calibri</vt:lpstr>
      <vt:lpstr>Cambria Math</vt:lpstr>
      <vt:lpstr>Mangal</vt:lpstr>
      <vt:lpstr>Tahoma</vt:lpstr>
      <vt:lpstr>Times New Roman</vt:lpstr>
      <vt:lpstr>Wingdings</vt:lpstr>
      <vt:lpstr>Wingdings 2</vt:lpstr>
      <vt:lpstr>Retrospect</vt:lpstr>
      <vt:lpstr>Equation</vt:lpstr>
      <vt:lpstr>SmartDraw</vt:lpstr>
      <vt:lpstr>CS 412 Intro. to Data Mining</vt:lpstr>
      <vt:lpstr>Chapter 8.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Prediction Problems: Classification vs. Numeric Prediction</vt:lpstr>
      <vt:lpstr>Classification—Model Construction, Validation and Testing</vt:lpstr>
      <vt:lpstr>Classification—Model Construction, Validation and Testing</vt:lpstr>
      <vt:lpstr>Chapter 8. Classification: Basic Concepts</vt:lpstr>
      <vt:lpstr>Decision Tree Induction: An Example</vt:lpstr>
      <vt:lpstr>Decision Tree Induction: Algorithm</vt:lpstr>
      <vt:lpstr>Decision Tree Induction: Algorithm</vt:lpstr>
      <vt:lpstr>How to Handle Continuous-Valued Attributes?</vt:lpstr>
      <vt:lpstr>Pro’s and Con’s</vt:lpstr>
      <vt:lpstr>Con’s</vt:lpstr>
      <vt:lpstr>Splitting Measures: Information Gain</vt:lpstr>
      <vt:lpstr>PowerPoint Presentation</vt:lpstr>
      <vt:lpstr>Example: Attribute Selection with Information Gain</vt:lpstr>
      <vt:lpstr>Example: Attribute Selection with Information Gain</vt:lpstr>
      <vt:lpstr>Gain Ratio: A Refined Measure for Attribute Selection</vt:lpstr>
      <vt:lpstr>Another Measure: Gini Index</vt:lpstr>
      <vt:lpstr>Another Measure: Gini Index</vt:lpstr>
      <vt:lpstr>Computation of Gini Index </vt:lpstr>
      <vt:lpstr>Comparing Three Attribute Selection Measures</vt:lpstr>
      <vt:lpstr>Comparing Three Attribute Selection Measures</vt:lpstr>
      <vt:lpstr>Other Attribute Selection Measures</vt:lpstr>
      <vt:lpstr>Overfitting and Tree Pruning</vt:lpstr>
      <vt:lpstr>Overfitting and Tree Pruning</vt:lpstr>
      <vt:lpstr>Classification in Large Databases</vt:lpstr>
      <vt:lpstr>RainForest: A Scalable Classification Framework </vt:lpstr>
      <vt:lpstr>Visualization of a Decision Tree (in scikit-learn)</vt:lpstr>
      <vt:lpstr>Visualization of a Decision Tree</vt:lpstr>
      <vt:lpstr>Chapter 8. Classification: Basic Concepts</vt:lpstr>
      <vt:lpstr>Bayes’ Theorem: Basics</vt:lpstr>
      <vt:lpstr>Bayes’ Theorem Example 1: Cancer Tests</vt:lpstr>
      <vt:lpstr>Bayes’ Theorem Example 2: Picnic Day</vt:lpstr>
      <vt:lpstr>Naïve Bayes Classifier: Making a Naïve Assumption</vt:lpstr>
      <vt:lpstr>Naïve Bayes Classifier: Categorical vs. Continuous Valued Features </vt:lpstr>
      <vt:lpstr>Naïve Bayes Classifier: Training Dataset</vt:lpstr>
      <vt:lpstr>Naïve Bayes Classifier: Training Dataset</vt:lpstr>
      <vt:lpstr>Naïve Bayes Classifier: An Example</vt:lpstr>
      <vt:lpstr>Naïve Bayes Classifier: An Example</vt:lpstr>
      <vt:lpstr>Avoiding the Zero-Probability Problem</vt:lpstr>
      <vt:lpstr>Naïve Bayes Classifier: Strength vs. Weakness</vt:lpstr>
      <vt:lpstr>Naïve Bayes Classifier: Strength vs. Weakness</vt:lpstr>
      <vt:lpstr>Chapter 8. Classification: Basic Concepts</vt:lpstr>
      <vt:lpstr>Linear Regression Problem: Example</vt:lpstr>
      <vt:lpstr>Linear Regression Problem: Model</vt:lpstr>
      <vt:lpstr>Linear Regression Model: Solution</vt:lpstr>
      <vt:lpstr>Logistic Regression: General Ideas</vt:lpstr>
      <vt:lpstr>Logistic Regression: An Example</vt:lpstr>
      <vt:lpstr>Logistic Regression: Model</vt:lpstr>
      <vt:lpstr>Logistic Regression: Optimization</vt:lpstr>
      <vt:lpstr>Gradient Descent</vt:lpstr>
      <vt:lpstr>Linear Regression VS. Logistic Regression</vt:lpstr>
      <vt:lpstr>Comments on Logistic Regression</vt:lpstr>
      <vt:lpstr>Linear Classifier: General Ideas</vt:lpstr>
      <vt:lpstr>Linear Classifier: An Example</vt:lpstr>
      <vt:lpstr>Key Question: Which Line Is Better?</vt:lpstr>
      <vt:lpstr>Generative vs. Discriminative Classifiers</vt:lpstr>
      <vt:lpstr>Further Comments on Discriminative Classifiers</vt:lpstr>
      <vt:lpstr>Chapter 8.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 Precision and Recall, and F-measures</vt:lpstr>
      <vt:lpstr>Classifier Evaluation Metrics: Example</vt:lpstr>
      <vt:lpstr>Classifier Evaluation Metrics: Example</vt:lpstr>
      <vt:lpstr>Training Error VS Testing Error</vt:lpstr>
      <vt:lpstr>Classifier Evaluation: Holdout &amp; Cross-Validation</vt:lpstr>
      <vt:lpstr>Classifier Evaluation: Bootstrap</vt:lpstr>
      <vt:lpstr>Model Selection: ROC Curves</vt:lpstr>
      <vt:lpstr>Issues Affecting Model Selection</vt:lpstr>
      <vt:lpstr>Chapter 8. Classification: Basic Concepts</vt:lpstr>
      <vt:lpstr>Classification of Class-Imbalanced Data Sets</vt:lpstr>
      <vt:lpstr>Classification of Class-Imbalanced Data Sets</vt:lpstr>
      <vt:lpstr>Classification of Class-Imbalanced Data Sets</vt:lpstr>
      <vt:lpstr>Evaluate imbalanced data classifier</vt:lpstr>
      <vt:lpstr>Chapter 8. Classification: Basic Concepts</vt:lpstr>
      <vt:lpstr>Multiclass Classification</vt:lpstr>
      <vt:lpstr>Multiclass Classification</vt:lpstr>
      <vt:lpstr>Semi-Supervised Classification</vt:lpstr>
      <vt:lpstr>Semi-Supervised Classification</vt:lpstr>
      <vt:lpstr>Active Learning</vt:lpstr>
      <vt:lpstr>Active Learning</vt:lpstr>
      <vt:lpstr>Active Learning</vt:lpstr>
      <vt:lpstr>Transfer Learning: Conceptual Framework</vt:lpstr>
      <vt:lpstr>Transfer Learning: An Example</vt:lpstr>
      <vt:lpstr>Weak Supervision: A New Programming Paradigm for Machine Learning</vt:lpstr>
      <vt:lpstr>Weak Supervision: A New Programming Paradigm for Machine Learning</vt:lpstr>
      <vt:lpstr>Weak Supervision: A New Programming Paradigm for Machine Learning</vt:lpstr>
      <vt:lpstr>Relationships Among Different Kinds of Supervisions</vt:lpstr>
      <vt:lpstr>Chapter 8. Classification: Basic Concepts</vt:lpstr>
      <vt:lpstr>Summary</vt:lpstr>
      <vt:lpstr>Prepare for Exam</vt:lpstr>
      <vt:lpstr>References (1)</vt:lpstr>
      <vt:lpstr>References (2)</vt:lpstr>
      <vt:lpstr>References (3)</vt:lpstr>
      <vt:lpstr>PowerPoint Presentation</vt:lpstr>
      <vt:lpstr>Bayes’ Theorem: Basics</vt:lpstr>
      <vt:lpstr>Classification Is to Derive the Maximum Posteriori</vt:lpstr>
      <vt:lpstr>Linear Discriminant Analysis (LDA)</vt:lpstr>
      <vt:lpstr>Fisher’s LDA (Linear Discriminant Analysis)</vt:lpstr>
      <vt:lpstr>Fisher’s LDA (con’t)</vt:lpstr>
      <vt:lpstr>Fisher’s LDA: Summary</vt:lpstr>
    </vt:vector>
  </TitlesOfParts>
  <Company>UIUC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Zheng, Kaiqi</cp:lastModifiedBy>
  <cp:revision>1187</cp:revision>
  <cp:lastPrinted>2016-10-20T15:02:17Z</cp:lastPrinted>
  <dcterms:created xsi:type="dcterms:W3CDTF">2014-06-02T15:06:14Z</dcterms:created>
  <dcterms:modified xsi:type="dcterms:W3CDTF">2018-12-09T03:04:56Z</dcterms:modified>
</cp:coreProperties>
</file>